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8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70" r:id="rId1"/>
    <p:sldMasterId id="2147483674" r:id="rId2"/>
    <p:sldMasterId id="2147483676" r:id="rId3"/>
    <p:sldMasterId id="2147483681" r:id="rId4"/>
  </p:sldMasterIdLst>
  <p:notesMasterIdLst>
    <p:notesMasterId r:id="rId13"/>
  </p:notesMasterIdLst>
  <p:sldIdLst>
    <p:sldId id="256" r:id="rId5"/>
    <p:sldId id="267" r:id="rId6"/>
    <p:sldId id="258" r:id="rId7"/>
    <p:sldId id="259" r:id="rId8"/>
    <p:sldId id="260" r:id="rId9"/>
    <p:sldId id="261" r:id="rId10"/>
    <p:sldId id="269" r:id="rId11"/>
    <p:sldId id="265" r:id="rId12"/>
  </p:sldIdLst>
  <p:sldSz cx="9144000" cy="6858000" type="screen4x3"/>
  <p:notesSz cx="9144000" cy="6858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272" userDrawn="1">
          <p15:clr>
            <a:srgbClr val="A4A3A4"/>
          </p15:clr>
        </p15:guide>
        <p15:guide id="2" pos="3664" userDrawn="1">
          <p15:clr>
            <a:srgbClr val="A4A3A4"/>
          </p15:clr>
        </p15:guide>
        <p15:guide id="3" orient="horz" pos="1776" userDrawn="1">
          <p15:clr>
            <a:srgbClr val="A4A3A4"/>
          </p15:clr>
        </p15:guide>
        <p15:guide id="4" pos="57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02"/>
      </p:cViewPr>
      <p:guideLst>
        <p:guide orient="horz" pos="4272"/>
        <p:guide pos="3664"/>
        <p:guide orient="horz" pos="1776"/>
        <p:guide pos="57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3B0065-846D-4F59-92FB-39A961E4F4EF}" type="datetimeFigureOut">
              <a:rPr lang="ko-KR" altLang="en-US" smtClean="0"/>
              <a:t>2025-02-26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028950" y="857250"/>
            <a:ext cx="30861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914400" y="3300413"/>
            <a:ext cx="73152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6ED710-9DB4-4261-8807-05ECDE9FBE9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301950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54024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20364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12344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7" name="Holder 6"/>
          <p:cNvSpPr>
            <a:spLocks noGrp="1"/>
          </p:cNvSpPr>
          <p:nvPr>
            <p:ph type="sldNum" sz="quarter" idx="7"/>
          </p:nvPr>
        </p:nvSpPr>
        <p:spPr>
          <a:xfrm>
            <a:off x="8900606" y="6704112"/>
            <a:ext cx="243394" cy="14055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900" b="0" i="1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 panose="020B0503020000020004" pitchFamily="50" charset="-127"/>
              </a:defRPr>
            </a:lvl1pPr>
          </a:lstStyle>
          <a:p>
            <a:pPr marL="38100">
              <a:lnSpc>
                <a:spcPts val="1155"/>
              </a:lnSpc>
            </a:pPr>
            <a:endParaRPr lang="en-US" altLang="ko-KR" spc="-5" dirty="0"/>
          </a:p>
        </p:txBody>
      </p:sp>
    </p:spTree>
    <p:extLst>
      <p:ext uri="{BB962C8B-B14F-4D97-AF65-F5344CB8AC3E}">
        <p14:creationId xmlns:p14="http://schemas.microsoft.com/office/powerpoint/2010/main" val="15846754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0" i="0">
                <a:solidFill>
                  <a:srgbClr val="4D4D4D"/>
                </a:solidFill>
                <a:latin typeface="HY견고딕"/>
                <a:ea typeface="맑은 고딕" panose="020B0503020000020004" pitchFamily="50" charset="-127"/>
                <a:cs typeface="HY견고딕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800" b="1" i="0">
                <a:solidFill>
                  <a:srgbClr val="00AFEF"/>
                </a:solidFill>
                <a:latin typeface="맑은 고딕"/>
                <a:ea typeface="맑은 고딕" panose="020B0503020000020004" pitchFamily="50" charset="-127"/>
                <a:cs typeface="맑은 고딕"/>
              </a:defRPr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fld id="{1D8BD707-D9CF-40AE-B4C6-C98DA3205C09}" type="datetimeFigureOut">
              <a:rPr lang="en-US" smtClean="0"/>
              <a:pPr/>
              <a:t>2/26/2025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32143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24718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0" i="0">
                <a:solidFill>
                  <a:srgbClr val="4D4D4D"/>
                </a:solidFill>
                <a:latin typeface="HY견고딕"/>
                <a:cs typeface="HY견고딕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800" b="1" i="0">
                <a:solidFill>
                  <a:srgbClr val="00AFEF"/>
                </a:solidFill>
                <a:latin typeface="맑은 고딕"/>
                <a:cs typeface="맑은 고딕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2/26/2025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99437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16932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8184" y="332656"/>
            <a:ext cx="9135816" cy="652534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pc="-150" dirty="0">
              <a:ln>
                <a:solidFill>
                  <a:schemeClr val="accent1">
                    <a:shade val="50000"/>
                    <a:alpha val="0"/>
                  </a:schemeClr>
                </a:solidFill>
              </a:ln>
              <a:solidFill>
                <a:srgbClr val="242424"/>
              </a:solidFill>
              <a:latin typeface="뫼비우스 Bold" panose="02000500000000000000" pitchFamily="2" charset="-127"/>
              <a:ea typeface="뫼비우스 Bold" panose="02000500000000000000" pitchFamily="2" charset="-127"/>
            </a:endParaRPr>
          </a:p>
        </p:txBody>
      </p:sp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7020272" y="6569075"/>
            <a:ext cx="2133600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algn="r" eaLnBrk="1" hangingPunct="1">
              <a:defRPr/>
            </a:pPr>
            <a:fld id="{2CF3038C-C2F2-42A8-B326-07A148D209E4}" type="slidenum">
              <a:rPr lang="en-US" altLang="ko-KR" sz="900" smtClean="0">
                <a:solidFill>
                  <a:schemeClr val="tx1">
                    <a:lumMod val="50000"/>
                    <a:lumOff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pPr algn="r" eaLnBrk="1" hangingPunct="1">
                <a:defRPr/>
              </a:pPr>
              <a:t>‹#›</a:t>
            </a:fld>
            <a:endParaRPr lang="en-US" altLang="ko-KR" sz="900" dirty="0" smtClean="0">
              <a:solidFill>
                <a:schemeClr val="tx1">
                  <a:lumMod val="50000"/>
                  <a:lumOff val="50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6" name="그림 3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58" t="55647" r="18564" b="26505"/>
          <a:stretch>
            <a:fillRect/>
          </a:stretch>
        </p:blipFill>
        <p:spPr bwMode="auto">
          <a:xfrm>
            <a:off x="8323387" y="8625"/>
            <a:ext cx="782513" cy="324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34945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7" r:id="rId4"/>
    <p:sldLayoutId id="2147483678" r:id="rId5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latinLnBrk="1" hangingPunct="0">
        <a:spcBef>
          <a:spcPct val="0"/>
        </a:spcBef>
        <a:spcAft>
          <a:spcPct val="0"/>
        </a:spcAft>
        <a:defRPr kumimoji="1" sz="12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latinLnBrk="1" hangingPunct="0">
        <a:spcBef>
          <a:spcPct val="0"/>
        </a:spcBef>
        <a:spcAft>
          <a:spcPct val="0"/>
        </a:spcAft>
        <a:defRPr kumimoji="1" sz="1200">
          <a:solidFill>
            <a:schemeClr val="bg1"/>
          </a:solidFill>
          <a:latin typeface="굴림" pitchFamily="50" charset="-127"/>
          <a:ea typeface="굴림" pitchFamily="50" charset="-127"/>
        </a:defRPr>
      </a:lvl2pPr>
      <a:lvl3pPr algn="l" rtl="0" eaLnBrk="0" fontAlgn="base" latinLnBrk="1" hangingPunct="0">
        <a:spcBef>
          <a:spcPct val="0"/>
        </a:spcBef>
        <a:spcAft>
          <a:spcPct val="0"/>
        </a:spcAft>
        <a:defRPr kumimoji="1" sz="1200">
          <a:solidFill>
            <a:schemeClr val="bg1"/>
          </a:solidFill>
          <a:latin typeface="굴림" pitchFamily="50" charset="-127"/>
          <a:ea typeface="굴림" pitchFamily="50" charset="-127"/>
        </a:defRPr>
      </a:lvl3pPr>
      <a:lvl4pPr algn="l" rtl="0" eaLnBrk="0" fontAlgn="base" latinLnBrk="1" hangingPunct="0">
        <a:spcBef>
          <a:spcPct val="0"/>
        </a:spcBef>
        <a:spcAft>
          <a:spcPct val="0"/>
        </a:spcAft>
        <a:defRPr kumimoji="1" sz="1200">
          <a:solidFill>
            <a:schemeClr val="bg1"/>
          </a:solidFill>
          <a:latin typeface="굴림" pitchFamily="50" charset="-127"/>
          <a:ea typeface="굴림" pitchFamily="50" charset="-127"/>
        </a:defRPr>
      </a:lvl4pPr>
      <a:lvl5pPr algn="l" rtl="0" eaLnBrk="0" fontAlgn="base" latinLnBrk="1" hangingPunct="0">
        <a:spcBef>
          <a:spcPct val="0"/>
        </a:spcBef>
        <a:spcAft>
          <a:spcPct val="0"/>
        </a:spcAft>
        <a:defRPr kumimoji="1" sz="1200">
          <a:solidFill>
            <a:schemeClr val="bg1"/>
          </a:solidFill>
          <a:latin typeface="굴림" pitchFamily="50" charset="-127"/>
          <a:ea typeface="굴림" pitchFamily="50" charset="-127"/>
        </a:defRPr>
      </a:lvl5pPr>
      <a:lvl6pPr marL="457200" algn="l" rtl="0" fontAlgn="base" latinLnBrk="1">
        <a:spcBef>
          <a:spcPct val="0"/>
        </a:spcBef>
        <a:spcAft>
          <a:spcPct val="0"/>
        </a:spcAft>
        <a:defRPr kumimoji="1" sz="1200">
          <a:solidFill>
            <a:schemeClr val="bg1"/>
          </a:solidFill>
          <a:latin typeface="굴림" pitchFamily="50" charset="-127"/>
          <a:ea typeface="굴림" pitchFamily="50" charset="-127"/>
        </a:defRPr>
      </a:lvl6pPr>
      <a:lvl7pPr marL="914400" algn="l" rtl="0" fontAlgn="base" latinLnBrk="1">
        <a:spcBef>
          <a:spcPct val="0"/>
        </a:spcBef>
        <a:spcAft>
          <a:spcPct val="0"/>
        </a:spcAft>
        <a:defRPr kumimoji="1" sz="1200">
          <a:solidFill>
            <a:schemeClr val="bg1"/>
          </a:solidFill>
          <a:latin typeface="굴림" pitchFamily="50" charset="-127"/>
          <a:ea typeface="굴림" pitchFamily="50" charset="-127"/>
        </a:defRPr>
      </a:lvl7pPr>
      <a:lvl8pPr marL="1371600" algn="l" rtl="0" fontAlgn="base" latinLnBrk="1">
        <a:spcBef>
          <a:spcPct val="0"/>
        </a:spcBef>
        <a:spcAft>
          <a:spcPct val="0"/>
        </a:spcAft>
        <a:defRPr kumimoji="1" sz="1200">
          <a:solidFill>
            <a:schemeClr val="bg1"/>
          </a:solidFill>
          <a:latin typeface="굴림" pitchFamily="50" charset="-127"/>
          <a:ea typeface="굴림" pitchFamily="50" charset="-127"/>
        </a:defRPr>
      </a:lvl8pPr>
      <a:lvl9pPr marL="1828800" algn="l" rtl="0" fontAlgn="base" latinLnBrk="1">
        <a:spcBef>
          <a:spcPct val="0"/>
        </a:spcBef>
        <a:spcAft>
          <a:spcPct val="0"/>
        </a:spcAft>
        <a:defRPr kumimoji="1" sz="1200">
          <a:solidFill>
            <a:schemeClr val="bg1"/>
          </a:solidFill>
          <a:latin typeface="굴림" pitchFamily="50" charset="-127"/>
          <a:ea typeface="굴림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defRPr kumimoji="1" sz="1000" b="1">
          <a:solidFill>
            <a:srgbClr val="777777"/>
          </a:solidFill>
          <a:latin typeface="+mn-lt"/>
          <a:ea typeface="+mn-ea"/>
          <a:cs typeface="+mn-cs"/>
        </a:defRPr>
      </a:lvl1pPr>
      <a:lvl2pPr marL="827088" indent="-28575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235075" indent="-2286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43063" indent="-22860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D57FB8-1BAB-44FF-AFA1-B2DA7A2BC906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109" y="1013254"/>
            <a:ext cx="9143891" cy="584474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pc="-150" dirty="0">
              <a:ln>
                <a:solidFill>
                  <a:schemeClr val="accent1">
                    <a:shade val="50000"/>
                    <a:alpha val="0"/>
                  </a:schemeClr>
                </a:solidFill>
              </a:ln>
              <a:solidFill>
                <a:srgbClr val="242424"/>
              </a:solidFill>
              <a:latin typeface="뫼비우스 Bold" panose="02000500000000000000" pitchFamily="2" charset="-127"/>
              <a:ea typeface="뫼비우스 Bold" panose="02000500000000000000" pitchFamily="2" charset="-127"/>
            </a:endParaRPr>
          </a:p>
        </p:txBody>
      </p:sp>
      <p:pic>
        <p:nvPicPr>
          <p:cNvPr id="8" name="그림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58" t="55647" r="18564" b="26505"/>
          <a:stretch>
            <a:fillRect/>
          </a:stretch>
        </p:blipFill>
        <p:spPr bwMode="auto">
          <a:xfrm>
            <a:off x="8323387" y="8625"/>
            <a:ext cx="782513" cy="324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3"/>
          <p:cNvSpPr txBox="1">
            <a:spLocks noChangeArrowheads="1"/>
          </p:cNvSpPr>
          <p:nvPr userDrawn="1"/>
        </p:nvSpPr>
        <p:spPr>
          <a:xfrm>
            <a:off x="7020272" y="6613699"/>
            <a:ext cx="2133600" cy="244301"/>
          </a:xfrm>
          <a:prstGeom prst="rect">
            <a:avLst/>
          </a:prstGeom>
          <a:ln/>
        </p:spPr>
        <p:txBody>
          <a:bodyPr anchor="ctr"/>
          <a:lstStyle>
            <a:defPPr>
              <a:defRPr lang="ko-KR"/>
            </a:defPPr>
            <a:lvl1pPr algn="r" rtl="0" fontAlgn="base" latinLnBrk="1">
              <a:spcBef>
                <a:spcPct val="0"/>
              </a:spcBef>
              <a:spcAft>
                <a:spcPct val="0"/>
              </a:spcAft>
              <a:defRPr kumimoji="1" sz="1000"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9pPr>
          </a:lstStyle>
          <a:p>
            <a:pPr algn="r">
              <a:defRPr/>
            </a:pPr>
            <a:fld id="{6A491C21-4459-4860-BAAD-D1FDA7AAF0DF}" type="slidenum">
              <a:rPr lang="en-US" altLang="ko-KR" sz="9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pPr algn="r">
                <a:defRPr/>
              </a:pPr>
              <a:t>‹#›</a:t>
            </a:fld>
            <a:endParaRPr lang="en-US" altLang="ko-KR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72945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80" r:id="rId2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109" y="8625"/>
            <a:ext cx="9143891" cy="684937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pc="-150" dirty="0">
              <a:ln>
                <a:solidFill>
                  <a:schemeClr val="accent1">
                    <a:shade val="50000"/>
                    <a:alpha val="0"/>
                  </a:schemeClr>
                </a:solidFill>
              </a:ln>
              <a:solidFill>
                <a:srgbClr val="242424"/>
              </a:solidFill>
              <a:latin typeface="뫼비우스 Bold" panose="02000500000000000000" pitchFamily="2" charset="-127"/>
              <a:ea typeface="뫼비우스 Bold" panose="02000500000000000000" pitchFamily="2" charset="-127"/>
            </a:endParaRPr>
          </a:p>
        </p:txBody>
      </p:sp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pic>
        <p:nvPicPr>
          <p:cNvPr id="8" name="그림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58" t="55647" r="18564" b="26505"/>
          <a:stretch>
            <a:fillRect/>
          </a:stretch>
        </p:blipFill>
        <p:spPr bwMode="auto">
          <a:xfrm>
            <a:off x="8323387" y="8625"/>
            <a:ext cx="782513" cy="324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3"/>
          <p:cNvSpPr>
            <a:spLocks noGrp="1" noChangeArrowheads="1"/>
          </p:cNvSpPr>
          <p:nvPr>
            <p:ph type="sldNum" sz="quarter" idx="4"/>
          </p:nvPr>
        </p:nvSpPr>
        <p:spPr>
          <a:xfrm>
            <a:off x="7010400" y="6613699"/>
            <a:ext cx="2133600" cy="244301"/>
          </a:xfrm>
          <a:prstGeom prst="rect">
            <a:avLst/>
          </a:prstGeom>
          <a:ln/>
        </p:spPr>
        <p:txBody>
          <a:bodyPr anchor="ctr"/>
          <a:lstStyle>
            <a:lvl1pPr algn="r">
              <a:defRPr sz="900">
                <a:solidFill>
                  <a:schemeClr val="tx1">
                    <a:lumMod val="50000"/>
                    <a:lumOff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>
              <a:defRPr/>
            </a:pPr>
            <a:fld id="{6A491C21-4459-4860-BAAD-D1FDA7AAF0DF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318953869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8184" y="332656"/>
            <a:ext cx="9135816" cy="652534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pc="-150" dirty="0">
              <a:ln>
                <a:solidFill>
                  <a:schemeClr val="accent1">
                    <a:shade val="50000"/>
                    <a:alpha val="0"/>
                  </a:schemeClr>
                </a:solidFill>
              </a:ln>
              <a:solidFill>
                <a:srgbClr val="242424"/>
              </a:solidFill>
              <a:latin typeface="뫼비우스 Bold" panose="02000500000000000000" pitchFamily="2" charset="-127"/>
              <a:ea typeface="뫼비우스 Bold" panose="02000500000000000000" pitchFamily="2" charset="-127"/>
            </a:endParaRPr>
          </a:p>
        </p:txBody>
      </p:sp>
      <p:pic>
        <p:nvPicPr>
          <p:cNvPr id="6" name="그림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58" t="55647" r="18564" b="26505"/>
          <a:stretch>
            <a:fillRect/>
          </a:stretch>
        </p:blipFill>
        <p:spPr bwMode="auto">
          <a:xfrm>
            <a:off x="8323387" y="8625"/>
            <a:ext cx="782513" cy="324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95703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latinLnBrk="1" hangingPunct="0">
        <a:spcBef>
          <a:spcPct val="0"/>
        </a:spcBef>
        <a:spcAft>
          <a:spcPct val="0"/>
        </a:spcAft>
        <a:defRPr kumimoji="1" sz="12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latinLnBrk="1" hangingPunct="0">
        <a:spcBef>
          <a:spcPct val="0"/>
        </a:spcBef>
        <a:spcAft>
          <a:spcPct val="0"/>
        </a:spcAft>
        <a:defRPr kumimoji="1" sz="1200">
          <a:solidFill>
            <a:schemeClr val="bg1"/>
          </a:solidFill>
          <a:latin typeface="굴림" pitchFamily="50" charset="-127"/>
          <a:ea typeface="굴림" pitchFamily="50" charset="-127"/>
        </a:defRPr>
      </a:lvl2pPr>
      <a:lvl3pPr algn="l" rtl="0" eaLnBrk="0" fontAlgn="base" latinLnBrk="1" hangingPunct="0">
        <a:spcBef>
          <a:spcPct val="0"/>
        </a:spcBef>
        <a:spcAft>
          <a:spcPct val="0"/>
        </a:spcAft>
        <a:defRPr kumimoji="1" sz="1200">
          <a:solidFill>
            <a:schemeClr val="bg1"/>
          </a:solidFill>
          <a:latin typeface="굴림" pitchFamily="50" charset="-127"/>
          <a:ea typeface="굴림" pitchFamily="50" charset="-127"/>
        </a:defRPr>
      </a:lvl3pPr>
      <a:lvl4pPr algn="l" rtl="0" eaLnBrk="0" fontAlgn="base" latinLnBrk="1" hangingPunct="0">
        <a:spcBef>
          <a:spcPct val="0"/>
        </a:spcBef>
        <a:spcAft>
          <a:spcPct val="0"/>
        </a:spcAft>
        <a:defRPr kumimoji="1" sz="1200">
          <a:solidFill>
            <a:schemeClr val="bg1"/>
          </a:solidFill>
          <a:latin typeface="굴림" pitchFamily="50" charset="-127"/>
          <a:ea typeface="굴림" pitchFamily="50" charset="-127"/>
        </a:defRPr>
      </a:lvl4pPr>
      <a:lvl5pPr algn="l" rtl="0" eaLnBrk="0" fontAlgn="base" latinLnBrk="1" hangingPunct="0">
        <a:spcBef>
          <a:spcPct val="0"/>
        </a:spcBef>
        <a:spcAft>
          <a:spcPct val="0"/>
        </a:spcAft>
        <a:defRPr kumimoji="1" sz="1200">
          <a:solidFill>
            <a:schemeClr val="bg1"/>
          </a:solidFill>
          <a:latin typeface="굴림" pitchFamily="50" charset="-127"/>
          <a:ea typeface="굴림" pitchFamily="50" charset="-127"/>
        </a:defRPr>
      </a:lvl5pPr>
      <a:lvl6pPr marL="457200" algn="l" rtl="0" fontAlgn="base" latinLnBrk="1">
        <a:spcBef>
          <a:spcPct val="0"/>
        </a:spcBef>
        <a:spcAft>
          <a:spcPct val="0"/>
        </a:spcAft>
        <a:defRPr kumimoji="1" sz="1200">
          <a:solidFill>
            <a:schemeClr val="bg1"/>
          </a:solidFill>
          <a:latin typeface="굴림" pitchFamily="50" charset="-127"/>
          <a:ea typeface="굴림" pitchFamily="50" charset="-127"/>
        </a:defRPr>
      </a:lvl6pPr>
      <a:lvl7pPr marL="914400" algn="l" rtl="0" fontAlgn="base" latinLnBrk="1">
        <a:spcBef>
          <a:spcPct val="0"/>
        </a:spcBef>
        <a:spcAft>
          <a:spcPct val="0"/>
        </a:spcAft>
        <a:defRPr kumimoji="1" sz="1200">
          <a:solidFill>
            <a:schemeClr val="bg1"/>
          </a:solidFill>
          <a:latin typeface="굴림" pitchFamily="50" charset="-127"/>
          <a:ea typeface="굴림" pitchFamily="50" charset="-127"/>
        </a:defRPr>
      </a:lvl7pPr>
      <a:lvl8pPr marL="1371600" algn="l" rtl="0" fontAlgn="base" latinLnBrk="1">
        <a:spcBef>
          <a:spcPct val="0"/>
        </a:spcBef>
        <a:spcAft>
          <a:spcPct val="0"/>
        </a:spcAft>
        <a:defRPr kumimoji="1" sz="1200">
          <a:solidFill>
            <a:schemeClr val="bg1"/>
          </a:solidFill>
          <a:latin typeface="굴림" pitchFamily="50" charset="-127"/>
          <a:ea typeface="굴림" pitchFamily="50" charset="-127"/>
        </a:defRPr>
      </a:lvl8pPr>
      <a:lvl9pPr marL="1828800" algn="l" rtl="0" fontAlgn="base" latinLnBrk="1">
        <a:spcBef>
          <a:spcPct val="0"/>
        </a:spcBef>
        <a:spcAft>
          <a:spcPct val="0"/>
        </a:spcAft>
        <a:defRPr kumimoji="1" sz="1200">
          <a:solidFill>
            <a:schemeClr val="bg1"/>
          </a:solidFill>
          <a:latin typeface="굴림" pitchFamily="50" charset="-127"/>
          <a:ea typeface="굴림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defRPr kumimoji="1" sz="1000" b="1">
          <a:solidFill>
            <a:srgbClr val="777777"/>
          </a:solidFill>
          <a:latin typeface="+mn-lt"/>
          <a:ea typeface="+mn-ea"/>
          <a:cs typeface="+mn-cs"/>
        </a:defRPr>
      </a:lvl1pPr>
      <a:lvl2pPr marL="827088" indent="-28575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235075" indent="-2286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43063" indent="-22860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ject 4"/>
          <p:cNvSpPr txBox="1">
            <a:spLocks/>
          </p:cNvSpPr>
          <p:nvPr/>
        </p:nvSpPr>
        <p:spPr bwMode="auto">
          <a:xfrm>
            <a:off x="782218" y="1922531"/>
            <a:ext cx="4246982" cy="9970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12065" rIns="0" bIns="0" numCol="1" rtlCol="0" anchor="ctr" anchorCtr="0" compatLnSpc="1">
            <a:prstTxWarp prst="textNoShape">
              <a:avLst/>
            </a:prstTxWarp>
            <a:spAutoFit/>
          </a:bodyPr>
          <a:lstStyle>
            <a:lvl1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2pPr>
            <a:lvl3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3pPr>
            <a:lvl4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4pPr>
            <a:lvl5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5pPr>
            <a:lvl6pPr marL="4572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6pPr>
            <a:lvl7pPr marL="9144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7pPr>
            <a:lvl8pPr marL="13716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8pPr>
            <a:lvl9pPr marL="1828800" algn="ctr" rtl="0" fontAlgn="base" latinLnBrk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marL="12700" algn="l">
              <a:spcBef>
                <a:spcPts val="95"/>
              </a:spcBef>
            </a:pPr>
            <a:r>
              <a:rPr lang="ko-KR" altLang="en-US" sz="2800" kern="0" spc="-5" dirty="0" err="1" smtClean="0">
                <a:solidFill>
                  <a:srgbClr val="4D4D4D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위클리샷</a:t>
            </a:r>
            <a:r>
              <a:rPr lang="en-US" altLang="ko-KR" sz="2800" kern="0" spc="-5" dirty="0" smtClean="0">
                <a:solidFill>
                  <a:srgbClr val="4D4D4D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_Native</a:t>
            </a:r>
            <a:r>
              <a:rPr lang="ko-KR" altLang="en-US" sz="2800" kern="0" spc="-50" dirty="0" smtClean="0">
                <a:solidFill>
                  <a:srgbClr val="4D4D4D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800" kern="0" spc="-5" dirty="0" smtClean="0">
                <a:solidFill>
                  <a:srgbClr val="4D4D4D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Ad</a:t>
            </a:r>
          </a:p>
          <a:p>
            <a:pPr marL="12700" algn="l">
              <a:spcBef>
                <a:spcPts val="30"/>
              </a:spcBef>
              <a:tabLst>
                <a:tab pos="1078865" algn="l"/>
              </a:tabLst>
            </a:pPr>
            <a:r>
              <a:rPr lang="ko-KR" altLang="en-US" sz="3600" kern="0" dirty="0" smtClean="0">
                <a:solidFill>
                  <a:srgbClr val="4D4D4D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제작	가이드</a:t>
            </a:r>
            <a:endParaRPr lang="ko-KR" altLang="en-US" sz="3600" kern="0" dirty="0">
              <a:solidFill>
                <a:srgbClr val="4D4D4D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12" name="object 5"/>
          <p:cNvSpPr/>
          <p:nvPr/>
        </p:nvSpPr>
        <p:spPr>
          <a:xfrm>
            <a:off x="539750" y="1916112"/>
            <a:ext cx="107950" cy="1008380"/>
          </a:xfrm>
          <a:custGeom>
            <a:avLst/>
            <a:gdLst/>
            <a:ahLst/>
            <a:cxnLst/>
            <a:rect l="l" t="t" r="r" b="b"/>
            <a:pathLst>
              <a:path w="107950" h="1008380">
                <a:moveTo>
                  <a:pt x="0" y="1008062"/>
                </a:moveTo>
                <a:lnTo>
                  <a:pt x="107950" y="1008062"/>
                </a:lnTo>
                <a:lnTo>
                  <a:pt x="107950" y="0"/>
                </a:lnTo>
                <a:lnTo>
                  <a:pt x="0" y="0"/>
                </a:lnTo>
                <a:lnTo>
                  <a:pt x="0" y="1008062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object 5"/>
          <p:cNvSpPr>
            <a:spLocks/>
          </p:cNvSpPr>
          <p:nvPr/>
        </p:nvSpPr>
        <p:spPr bwMode="auto">
          <a:xfrm>
            <a:off x="436563" y="1727200"/>
            <a:ext cx="8351837" cy="4725988"/>
          </a:xfrm>
          <a:custGeom>
            <a:avLst/>
            <a:gdLst>
              <a:gd name="T0" fmla="*/ 0 w 8352155"/>
              <a:gd name="T1" fmla="*/ 4725417 h 4726305"/>
              <a:gd name="T2" fmla="*/ 8351138 w 8352155"/>
              <a:gd name="T3" fmla="*/ 4725417 h 4726305"/>
              <a:gd name="T4" fmla="*/ 8351138 w 8352155"/>
              <a:gd name="T5" fmla="*/ 0 h 4726305"/>
              <a:gd name="T6" fmla="*/ 0 w 8352155"/>
              <a:gd name="T7" fmla="*/ 0 h 4726305"/>
              <a:gd name="T8" fmla="*/ 0 w 8352155"/>
              <a:gd name="T9" fmla="*/ 4725417 h 472630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8352155" h="4726305">
                <a:moveTo>
                  <a:pt x="0" y="4726051"/>
                </a:moveTo>
                <a:lnTo>
                  <a:pt x="8351774" y="4726051"/>
                </a:lnTo>
                <a:lnTo>
                  <a:pt x="8351774" y="0"/>
                </a:lnTo>
                <a:lnTo>
                  <a:pt x="0" y="0"/>
                </a:lnTo>
                <a:lnTo>
                  <a:pt x="0" y="472605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100" name="object 6"/>
          <p:cNvSpPr>
            <a:spLocks/>
          </p:cNvSpPr>
          <p:nvPr/>
        </p:nvSpPr>
        <p:spPr bwMode="auto">
          <a:xfrm>
            <a:off x="436563" y="1727200"/>
            <a:ext cx="8351837" cy="4725988"/>
          </a:xfrm>
          <a:custGeom>
            <a:avLst/>
            <a:gdLst>
              <a:gd name="T0" fmla="*/ 0 w 8352155"/>
              <a:gd name="T1" fmla="*/ 4725417 h 4726305"/>
              <a:gd name="T2" fmla="*/ 8351138 w 8352155"/>
              <a:gd name="T3" fmla="*/ 4725417 h 4726305"/>
              <a:gd name="T4" fmla="*/ 8351138 w 8352155"/>
              <a:gd name="T5" fmla="*/ 0 h 4726305"/>
              <a:gd name="T6" fmla="*/ 0 w 8352155"/>
              <a:gd name="T7" fmla="*/ 0 h 4726305"/>
              <a:gd name="T8" fmla="*/ 0 w 8352155"/>
              <a:gd name="T9" fmla="*/ 4725417 h 472630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8352155" h="4726305">
                <a:moveTo>
                  <a:pt x="0" y="4726051"/>
                </a:moveTo>
                <a:lnTo>
                  <a:pt x="8351774" y="4726051"/>
                </a:lnTo>
                <a:lnTo>
                  <a:pt x="8351774" y="0"/>
                </a:lnTo>
                <a:lnTo>
                  <a:pt x="0" y="0"/>
                </a:lnTo>
                <a:lnTo>
                  <a:pt x="0" y="4726051"/>
                </a:lnTo>
                <a:close/>
              </a:path>
            </a:pathLst>
          </a:custGeom>
          <a:noFill/>
          <a:ln w="9525">
            <a:solidFill>
              <a:srgbClr val="D9D9D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085850" y="4238625"/>
            <a:ext cx="3697288" cy="658813"/>
          </a:xfrm>
          <a:prstGeom prst="rect">
            <a:avLst/>
          </a:prstGeom>
        </p:spPr>
        <p:txBody>
          <a:bodyPr lIns="0" tIns="48895" rIns="0" bIns="0">
            <a:spAutoFit/>
          </a:bodyPr>
          <a:lstStyle/>
          <a:p>
            <a:pPr marL="12700">
              <a:spcBef>
                <a:spcPts val="385"/>
              </a:spcBef>
              <a:defRPr/>
            </a:pPr>
            <a:r>
              <a:rPr sz="800" dirty="0">
                <a:latin typeface="맑은 고딕" panose="020B0503020000020004" pitchFamily="50" charset="-127"/>
                <a:ea typeface="맑은 고딕" panose="020B0503020000020004" pitchFamily="50" charset="-127"/>
                <a:cs typeface="맑은 고딕"/>
              </a:rPr>
              <a:t>▶ 네이트 본문과 혼동의 여지가 있는 유사 이미지 사용</a:t>
            </a:r>
            <a:r>
              <a:rPr sz="800" spc="-70" dirty="0">
                <a:latin typeface="맑은 고딕" panose="020B0503020000020004" pitchFamily="50" charset="-127"/>
                <a:ea typeface="맑은 고딕" panose="020B0503020000020004" pitchFamily="50" charset="-127"/>
                <a:cs typeface="맑은 고딕"/>
              </a:rPr>
              <a:t> </a:t>
            </a:r>
            <a:r>
              <a:rPr sz="800" dirty="0">
                <a:latin typeface="맑은 고딕" panose="020B0503020000020004" pitchFamily="50" charset="-127"/>
                <a:ea typeface="맑은 고딕" panose="020B0503020000020004" pitchFamily="50" charset="-127"/>
                <a:cs typeface="맑은 고딕"/>
              </a:rPr>
              <a:t>불가</a:t>
            </a:r>
          </a:p>
          <a:p>
            <a:pPr marL="364490" indent="-170180">
              <a:spcBef>
                <a:spcPts val="290"/>
              </a:spcBef>
              <a:buFontTx/>
              <a:buAutoNum type="arabicPeriod"/>
              <a:tabLst>
                <a:tab pos="365125" algn="l"/>
              </a:tabLst>
              <a:defRPr/>
            </a:pPr>
            <a:r>
              <a:rPr sz="800" dirty="0">
                <a:latin typeface="맑은 고딕" panose="020B0503020000020004" pitchFamily="50" charset="-127"/>
                <a:ea typeface="맑은 고딕" panose="020B0503020000020004" pitchFamily="50" charset="-127"/>
                <a:cs typeface="맑은 고딕"/>
              </a:rPr>
              <a:t>버튼 - 네이트 본문에서 주로 사용되는 버튼 형태</a:t>
            </a:r>
            <a:r>
              <a:rPr sz="800" spc="-50" dirty="0">
                <a:latin typeface="맑은 고딕" panose="020B0503020000020004" pitchFamily="50" charset="-127"/>
                <a:ea typeface="맑은 고딕" panose="020B0503020000020004" pitchFamily="50" charset="-127"/>
                <a:cs typeface="맑은 고딕"/>
              </a:rPr>
              <a:t> </a:t>
            </a:r>
            <a:r>
              <a:rPr sz="800" dirty="0">
                <a:latin typeface="맑은 고딕" panose="020B0503020000020004" pitchFamily="50" charset="-127"/>
                <a:ea typeface="맑은 고딕" panose="020B0503020000020004" pitchFamily="50" charset="-127"/>
                <a:cs typeface="맑은 고딕"/>
              </a:rPr>
              <a:t>사용불가</a:t>
            </a:r>
          </a:p>
          <a:p>
            <a:pPr marL="364490" indent="-170180">
              <a:spcBef>
                <a:spcPts val="285"/>
              </a:spcBef>
              <a:buFontTx/>
              <a:buAutoNum type="arabicPeriod"/>
              <a:tabLst>
                <a:tab pos="365125" algn="l"/>
              </a:tabLst>
              <a:defRPr/>
            </a:pPr>
            <a:r>
              <a:rPr sz="800" dirty="0">
                <a:latin typeface="맑은 고딕" panose="020B0503020000020004" pitchFamily="50" charset="-127"/>
                <a:ea typeface="맑은 고딕" panose="020B0503020000020004" pitchFamily="50" charset="-127"/>
                <a:cs typeface="맑은 고딕"/>
              </a:rPr>
              <a:t>아이콘 - 네이트 본문에서 주로 사용되는 아이콘과 유사한 형태</a:t>
            </a:r>
            <a:r>
              <a:rPr sz="800" spc="-55" dirty="0">
                <a:latin typeface="맑은 고딕" panose="020B0503020000020004" pitchFamily="50" charset="-127"/>
                <a:ea typeface="맑은 고딕" panose="020B0503020000020004" pitchFamily="50" charset="-127"/>
                <a:cs typeface="맑은 고딕"/>
              </a:rPr>
              <a:t> </a:t>
            </a:r>
            <a:r>
              <a:rPr sz="800" dirty="0">
                <a:latin typeface="맑은 고딕" panose="020B0503020000020004" pitchFamily="50" charset="-127"/>
                <a:ea typeface="맑은 고딕" panose="020B0503020000020004" pitchFamily="50" charset="-127"/>
                <a:cs typeface="맑은 고딕"/>
              </a:rPr>
              <a:t>사용불가</a:t>
            </a:r>
          </a:p>
          <a:p>
            <a:pPr marL="364490" indent="-170180">
              <a:spcBef>
                <a:spcPts val="290"/>
              </a:spcBef>
              <a:buFontTx/>
              <a:buAutoNum type="arabicPeriod"/>
              <a:tabLst>
                <a:tab pos="365125" algn="l"/>
              </a:tabLst>
              <a:defRPr/>
            </a:pPr>
            <a:r>
              <a:rPr sz="800" dirty="0">
                <a:latin typeface="맑은 고딕" panose="020B0503020000020004" pitchFamily="50" charset="-127"/>
                <a:ea typeface="맑은 고딕" panose="020B0503020000020004" pitchFamily="50" charset="-127"/>
                <a:cs typeface="맑은 고딕"/>
              </a:rPr>
              <a:t>체크박스,라디오버튼 사용불가 - 본문내용으로 혼동될 수</a:t>
            </a:r>
            <a:r>
              <a:rPr sz="800" spc="-70" dirty="0">
                <a:latin typeface="맑은 고딕" panose="020B0503020000020004" pitchFamily="50" charset="-127"/>
                <a:ea typeface="맑은 고딕" panose="020B0503020000020004" pitchFamily="50" charset="-127"/>
                <a:cs typeface="맑은 고딕"/>
              </a:rPr>
              <a:t> </a:t>
            </a:r>
            <a:r>
              <a:rPr sz="800" dirty="0">
                <a:latin typeface="맑은 고딕" panose="020B0503020000020004" pitchFamily="50" charset="-127"/>
                <a:ea typeface="맑은 고딕" panose="020B0503020000020004" pitchFamily="50" charset="-127"/>
                <a:cs typeface="맑은 고딕"/>
              </a:rPr>
              <a:t>있음</a:t>
            </a:r>
          </a:p>
        </p:txBody>
      </p:sp>
      <p:sp>
        <p:nvSpPr>
          <p:cNvPr id="4103" name="object 9"/>
          <p:cNvSpPr>
            <a:spLocks noChangeArrowheads="1"/>
          </p:cNvSpPr>
          <p:nvPr/>
        </p:nvSpPr>
        <p:spPr bwMode="auto">
          <a:xfrm>
            <a:off x="1128713" y="2865438"/>
            <a:ext cx="1400175" cy="860425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latinLnBrk="0">
              <a:spcBef>
                <a:spcPct val="0"/>
              </a:spcBef>
              <a:buFontTx/>
              <a:buNone/>
            </a:pPr>
            <a:endParaRPr lang="ko-KR" altLang="ko-KR" sz="1800">
              <a:latin typeface="맑은 고딕" panose="020B0503020000020004" pitchFamily="50" charset="-127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4104" name="object 10"/>
          <p:cNvSpPr txBox="1">
            <a:spLocks noChangeArrowheads="1"/>
          </p:cNvSpPr>
          <p:nvPr/>
        </p:nvSpPr>
        <p:spPr bwMode="auto">
          <a:xfrm>
            <a:off x="474663" y="2041525"/>
            <a:ext cx="331787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13335" rIns="0" bIns="0">
            <a:spAutoFit/>
          </a:bodyPr>
          <a:lstStyle>
            <a:lvl1pPr marL="12700"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latinLnBrk="0">
              <a:spcBef>
                <a:spcPts val="100"/>
              </a:spcBef>
              <a:buFontTx/>
              <a:buNone/>
              <a:defRPr/>
            </a:pPr>
            <a:r>
              <a:rPr lang="ko-KR" altLang="ko-KR" sz="800" b="1" smtClean="0">
                <a:solidFill>
                  <a:schemeClr val="bg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텍스트</a:t>
            </a:r>
            <a:endParaRPr lang="ko-KR" altLang="ko-KR" sz="800" smtClean="0">
              <a:solidFill>
                <a:schemeClr val="bg1">
                  <a:lumMod val="50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4105" name="object 11"/>
          <p:cNvSpPr txBox="1">
            <a:spLocks noChangeArrowheads="1"/>
          </p:cNvSpPr>
          <p:nvPr/>
        </p:nvSpPr>
        <p:spPr bwMode="auto">
          <a:xfrm>
            <a:off x="474663" y="2517775"/>
            <a:ext cx="331787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13335" rIns="0" bIns="0">
            <a:spAutoFit/>
          </a:bodyPr>
          <a:lstStyle>
            <a:lvl1pPr marL="12700"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latinLnBrk="0">
              <a:spcBef>
                <a:spcPts val="100"/>
              </a:spcBef>
              <a:buFontTx/>
              <a:buNone/>
              <a:defRPr/>
            </a:pPr>
            <a:r>
              <a:rPr lang="ko-KR" altLang="ko-KR" sz="800" b="1" smtClean="0">
                <a:solidFill>
                  <a:schemeClr val="bg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테두리</a:t>
            </a:r>
            <a:endParaRPr lang="ko-KR" altLang="ko-KR" sz="800" smtClean="0">
              <a:solidFill>
                <a:schemeClr val="bg1">
                  <a:lumMod val="50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4106" name="object 12"/>
          <p:cNvSpPr txBox="1">
            <a:spLocks noChangeArrowheads="1"/>
          </p:cNvSpPr>
          <p:nvPr/>
        </p:nvSpPr>
        <p:spPr bwMode="auto">
          <a:xfrm>
            <a:off x="474663" y="4260850"/>
            <a:ext cx="331787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12700" rIns="0" bIns="0">
            <a:spAutoFit/>
          </a:bodyPr>
          <a:lstStyle>
            <a:lvl1pPr marL="12700"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latinLnBrk="0">
              <a:spcBef>
                <a:spcPts val="100"/>
              </a:spcBef>
              <a:buFontTx/>
              <a:buNone/>
              <a:defRPr/>
            </a:pPr>
            <a:r>
              <a:rPr lang="ko-KR" altLang="ko-KR" sz="800" b="1" smtClean="0">
                <a:solidFill>
                  <a:schemeClr val="bg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이미지</a:t>
            </a:r>
            <a:endParaRPr lang="ko-KR" altLang="ko-KR" sz="800" smtClean="0">
              <a:solidFill>
                <a:schemeClr val="bg1">
                  <a:lumMod val="50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474663" y="5030788"/>
            <a:ext cx="4016375" cy="1013739"/>
          </a:xfrm>
          <a:prstGeom prst="rect">
            <a:avLst/>
          </a:prstGeom>
        </p:spPr>
        <p:txBody>
          <a:bodyPr lIns="0" tIns="48895" rIns="0" bIns="0">
            <a:spAutoFit/>
          </a:bodyPr>
          <a:lstStyle/>
          <a:p>
            <a:pPr marL="623570">
              <a:spcBef>
                <a:spcPts val="385"/>
              </a:spcBef>
              <a:defRPr/>
            </a:pPr>
            <a:r>
              <a:rPr sz="800" dirty="0">
                <a:latin typeface="맑은 고딕" panose="020B0503020000020004" pitchFamily="50" charset="-127"/>
                <a:ea typeface="맑은 고딕" panose="020B0503020000020004" pitchFamily="50" charset="-127"/>
                <a:cs typeface="맑은 고딕"/>
              </a:rPr>
              <a:t>▶ 윈도우즈 시스템과 혼돈의 여지가 있는 유사 이미지</a:t>
            </a:r>
            <a:r>
              <a:rPr sz="800" spc="-70" dirty="0">
                <a:latin typeface="맑은 고딕" panose="020B0503020000020004" pitchFamily="50" charset="-127"/>
                <a:ea typeface="맑은 고딕" panose="020B0503020000020004" pitchFamily="50" charset="-127"/>
                <a:cs typeface="맑은 고딕"/>
              </a:rPr>
              <a:t> </a:t>
            </a:r>
            <a:r>
              <a:rPr sz="800" dirty="0">
                <a:latin typeface="맑은 고딕" panose="020B0503020000020004" pitchFamily="50" charset="-127"/>
                <a:ea typeface="맑은 고딕" panose="020B0503020000020004" pitchFamily="50" charset="-127"/>
                <a:cs typeface="맑은 고딕"/>
              </a:rPr>
              <a:t>사용불가</a:t>
            </a:r>
          </a:p>
          <a:p>
            <a:pPr marL="757555" algn="ctr">
              <a:spcBef>
                <a:spcPts val="290"/>
              </a:spcBef>
              <a:defRPr/>
            </a:pPr>
            <a:r>
              <a:rPr sz="800" dirty="0">
                <a:latin typeface="맑은 고딕" panose="020B0503020000020004" pitchFamily="50" charset="-127"/>
                <a:ea typeface="맑은 고딕" panose="020B0503020000020004" pitchFamily="50" charset="-127"/>
                <a:cs typeface="맑은 고딕"/>
              </a:rPr>
              <a:t>윈도우 시스템 내 비주얼을 차용한 이미지 혹은 유사 이미지 사용</a:t>
            </a:r>
            <a:r>
              <a:rPr sz="800" spc="-65" dirty="0">
                <a:latin typeface="맑은 고딕" panose="020B0503020000020004" pitchFamily="50" charset="-127"/>
                <a:ea typeface="맑은 고딕" panose="020B0503020000020004" pitchFamily="50" charset="-127"/>
                <a:cs typeface="맑은 고딕"/>
              </a:rPr>
              <a:t> </a:t>
            </a:r>
            <a:r>
              <a:rPr sz="800" dirty="0">
                <a:latin typeface="맑은 고딕" panose="020B0503020000020004" pitchFamily="50" charset="-127"/>
                <a:ea typeface="맑은 고딕" panose="020B0503020000020004" pitchFamily="50" charset="-127"/>
                <a:cs typeface="맑은 고딕"/>
              </a:rPr>
              <a:t>불가.</a:t>
            </a:r>
          </a:p>
          <a:p>
            <a:pPr>
              <a:spcBef>
                <a:spcPts val="85"/>
              </a:spcBef>
              <a:defRPr/>
            </a:pPr>
            <a:endParaRPr sz="800" dirty="0">
              <a:latin typeface="맑은 고딕" panose="020B0503020000020004" pitchFamily="50" charset="-127"/>
              <a:ea typeface="맑은 고딕" panose="020B0503020000020004" pitchFamily="50" charset="-127"/>
              <a:cs typeface="맑은 고딕"/>
            </a:endParaRPr>
          </a:p>
          <a:p>
            <a:pPr marL="623570">
              <a:defRPr/>
            </a:pPr>
            <a:r>
              <a:rPr sz="800" dirty="0">
                <a:latin typeface="맑은 고딕" panose="020B0503020000020004" pitchFamily="50" charset="-127"/>
                <a:ea typeface="맑은 고딕" panose="020B0503020000020004" pitchFamily="50" charset="-127"/>
                <a:cs typeface="맑은 고딕"/>
              </a:rPr>
              <a:t>▶ 해당 광고 </a:t>
            </a:r>
            <a:r>
              <a:rPr sz="800" spc="-5" dirty="0">
                <a:latin typeface="맑은 고딕" panose="020B0503020000020004" pitchFamily="50" charset="-127"/>
                <a:ea typeface="맑은 고딕" panose="020B0503020000020004" pitchFamily="50" charset="-127"/>
                <a:cs typeface="맑은 고딕"/>
              </a:rPr>
              <a:t>BI </a:t>
            </a:r>
            <a:r>
              <a:rPr sz="800" dirty="0">
                <a:latin typeface="맑은 고딕" panose="020B0503020000020004" pitchFamily="50" charset="-127"/>
                <a:ea typeface="맑은 고딕" panose="020B0503020000020004" pitchFamily="50" charset="-127"/>
                <a:cs typeface="맑은 고딕"/>
              </a:rPr>
              <a:t>노출 시 네이트 초기화면 상단 BI보다 크게 적용</a:t>
            </a:r>
            <a:r>
              <a:rPr sz="800" spc="-80" dirty="0">
                <a:latin typeface="맑은 고딕" panose="020B0503020000020004" pitchFamily="50" charset="-127"/>
                <a:ea typeface="맑은 고딕" panose="020B0503020000020004" pitchFamily="50" charset="-127"/>
                <a:cs typeface="맑은 고딕"/>
              </a:rPr>
              <a:t> </a:t>
            </a:r>
            <a:r>
              <a:rPr sz="800" dirty="0">
                <a:latin typeface="맑은 고딕" panose="020B0503020000020004" pitchFamily="50" charset="-127"/>
                <a:ea typeface="맑은 고딕" panose="020B0503020000020004" pitchFamily="50" charset="-127"/>
                <a:cs typeface="맑은 고딕"/>
              </a:rPr>
              <a:t>금지</a:t>
            </a:r>
          </a:p>
          <a:p>
            <a:pPr>
              <a:spcBef>
                <a:spcPts val="85"/>
              </a:spcBef>
              <a:defRPr/>
            </a:pPr>
            <a:endParaRPr sz="800" dirty="0">
              <a:latin typeface="맑은 고딕" panose="020B0503020000020004" pitchFamily="50" charset="-127"/>
              <a:ea typeface="맑은 고딕" panose="020B0503020000020004" pitchFamily="50" charset="-127"/>
              <a:cs typeface="맑은 고딕"/>
            </a:endParaRPr>
          </a:p>
          <a:p>
            <a:pPr marL="623570">
              <a:defRPr/>
            </a:pPr>
            <a:r>
              <a:rPr sz="800" dirty="0">
                <a:latin typeface="맑은 고딕" panose="020B0503020000020004" pitchFamily="50" charset="-127"/>
                <a:ea typeface="맑은 고딕" panose="020B0503020000020004" pitchFamily="50" charset="-127"/>
                <a:cs typeface="맑은 고딕"/>
              </a:rPr>
              <a:t>▶ 지나치게 눈을 자극하는 과도한 비주얼,컬러 사용</a:t>
            </a:r>
            <a:r>
              <a:rPr sz="800" spc="-75" dirty="0">
                <a:latin typeface="맑은 고딕" panose="020B0503020000020004" pitchFamily="50" charset="-127"/>
                <a:ea typeface="맑은 고딕" panose="020B0503020000020004" pitchFamily="50" charset="-127"/>
                <a:cs typeface="맑은 고딕"/>
              </a:rPr>
              <a:t> </a:t>
            </a:r>
            <a:r>
              <a:rPr sz="800" dirty="0">
                <a:latin typeface="맑은 고딕" panose="020B0503020000020004" pitchFamily="50" charset="-127"/>
                <a:ea typeface="맑은 고딕" panose="020B0503020000020004" pitchFamily="50" charset="-127"/>
                <a:cs typeface="맑은 고딕"/>
              </a:rPr>
              <a:t>불가.</a:t>
            </a:r>
          </a:p>
          <a:p>
            <a:pPr>
              <a:spcBef>
                <a:spcPts val="20"/>
              </a:spcBef>
              <a:defRPr/>
            </a:pPr>
            <a:endParaRPr sz="1050" dirty="0">
              <a:latin typeface="맑은 고딕" panose="020B0503020000020004" pitchFamily="50" charset="-127"/>
              <a:ea typeface="맑은 고딕" panose="020B0503020000020004" pitchFamily="50" charset="-127"/>
              <a:cs typeface="맑은 고딕"/>
            </a:endParaRPr>
          </a:p>
        </p:txBody>
      </p:sp>
      <p:sp>
        <p:nvSpPr>
          <p:cNvPr id="4108" name="object 14"/>
          <p:cNvSpPr txBox="1">
            <a:spLocks noChangeArrowheads="1"/>
          </p:cNvSpPr>
          <p:nvPr/>
        </p:nvSpPr>
        <p:spPr bwMode="auto">
          <a:xfrm>
            <a:off x="1035050" y="1989138"/>
            <a:ext cx="1050925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12700" rIns="0" bIns="0">
            <a:spAutoFit/>
          </a:bodyPr>
          <a:lstStyle>
            <a:lvl1pPr marL="12700"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latinLnBrk="0">
              <a:lnSpc>
                <a:spcPct val="130000"/>
              </a:lnSpc>
              <a:spcBef>
                <a:spcPts val="100"/>
              </a:spcBef>
              <a:buFontTx/>
              <a:buNone/>
            </a:pPr>
            <a:r>
              <a:rPr lang="ko-KR" altLang="ko-KR" sz="800" dirty="0"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특수 문자 사용 불가  시스템 서체 사용 불가</a:t>
            </a:r>
          </a:p>
        </p:txBody>
      </p:sp>
      <p:sp>
        <p:nvSpPr>
          <p:cNvPr id="4109" name="object 15"/>
          <p:cNvSpPr txBox="1">
            <a:spLocks noChangeArrowheads="1"/>
          </p:cNvSpPr>
          <p:nvPr/>
        </p:nvSpPr>
        <p:spPr bwMode="auto">
          <a:xfrm>
            <a:off x="1035050" y="2463800"/>
            <a:ext cx="2300288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12700" rIns="0" bIns="0">
            <a:spAutoFit/>
          </a:bodyPr>
          <a:lstStyle>
            <a:lvl1pPr marL="12700"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latinLnBrk="0">
              <a:lnSpc>
                <a:spcPct val="130000"/>
              </a:lnSpc>
              <a:spcBef>
                <a:spcPts val="100"/>
              </a:spcBef>
              <a:buFontTx/>
              <a:buNone/>
            </a:pPr>
            <a:r>
              <a:rPr lang="ko-KR" altLang="ko-KR" sz="800"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제작가이드(PSD포함)에서 제공하는 테두리 외  별도의 프레임이나 테두리 금지, 외각 라운딩 금지</a:t>
            </a:r>
          </a:p>
        </p:txBody>
      </p:sp>
      <p:sp>
        <p:nvSpPr>
          <p:cNvPr id="16" name="object 16"/>
          <p:cNvSpPr txBox="1"/>
          <p:nvPr/>
        </p:nvSpPr>
        <p:spPr>
          <a:xfrm>
            <a:off x="1106488" y="3724275"/>
            <a:ext cx="1379537" cy="342900"/>
          </a:xfrm>
          <a:prstGeom prst="rect">
            <a:avLst/>
          </a:prstGeom>
        </p:spPr>
        <p:txBody>
          <a:bodyPr lIns="0" tIns="48895" rIns="0" bIns="0">
            <a:spAutoFit/>
          </a:bodyPr>
          <a:lstStyle>
            <a:lvl1pPr>
              <a:tabLst>
                <a:tab pos="842963" algn="l"/>
              </a:tabLs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tabLst>
                <a:tab pos="842963" algn="l"/>
              </a:tabLs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tabLst>
                <a:tab pos="842963" algn="l"/>
              </a:tabLs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tabLst>
                <a:tab pos="842963" algn="l"/>
              </a:tabLs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tabLst>
                <a:tab pos="842963" algn="l"/>
              </a:tabLs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42963" algn="l"/>
              </a:tabLs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42963" algn="l"/>
              </a:tabLs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42963" algn="l"/>
              </a:tabLs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42963" algn="l"/>
              </a:tabLs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r">
              <a:spcBef>
                <a:spcPts val="388"/>
              </a:spcBef>
              <a:defRPr/>
            </a:pPr>
            <a:r>
              <a:rPr lang="ko-KR" altLang="ko-KR" sz="800" smtClean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라운드처리불가	별도프레임</a:t>
            </a:r>
          </a:p>
          <a:p>
            <a:pPr algn="r">
              <a:spcBef>
                <a:spcPts val="288"/>
              </a:spcBef>
              <a:defRPr/>
            </a:pPr>
            <a:r>
              <a:rPr lang="ko-KR" altLang="ko-KR" sz="800" smtClean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사용 불가</a:t>
            </a:r>
          </a:p>
        </p:txBody>
      </p:sp>
      <p:sp>
        <p:nvSpPr>
          <p:cNvPr id="18" name="object 18"/>
          <p:cNvSpPr txBox="1"/>
          <p:nvPr/>
        </p:nvSpPr>
        <p:spPr>
          <a:xfrm>
            <a:off x="330200" y="728663"/>
            <a:ext cx="5068888" cy="841375"/>
          </a:xfrm>
          <a:prstGeom prst="rect">
            <a:avLst/>
          </a:prstGeom>
        </p:spPr>
        <p:txBody>
          <a:bodyPr lIns="0" tIns="12700" rIns="0" bIns="0">
            <a:spAutoFit/>
          </a:bodyPr>
          <a:lstStyle/>
          <a:p>
            <a:pPr marL="12700">
              <a:spcBef>
                <a:spcPts val="100"/>
              </a:spcBef>
              <a:defRPr/>
            </a:pPr>
            <a:r>
              <a:rPr sz="900" b="1" dirty="0">
                <a:solidFill>
                  <a:srgbClr val="7E7E7E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/>
              </a:rPr>
              <a:t>아래의 가이드는 </a:t>
            </a:r>
            <a:r>
              <a:rPr sz="900" b="1" spc="-5" dirty="0">
                <a:solidFill>
                  <a:srgbClr val="7E7E7E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/>
              </a:rPr>
              <a:t>NATE의 </a:t>
            </a:r>
            <a:r>
              <a:rPr sz="900" b="1" dirty="0">
                <a:solidFill>
                  <a:srgbClr val="7E7E7E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/>
              </a:rPr>
              <a:t>모든 배너에 적용되는</a:t>
            </a:r>
            <a:r>
              <a:rPr sz="900" b="1" spc="-35" dirty="0">
                <a:solidFill>
                  <a:srgbClr val="7E7E7E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/>
              </a:rPr>
              <a:t> </a:t>
            </a:r>
            <a:r>
              <a:rPr sz="900" b="1" dirty="0">
                <a:solidFill>
                  <a:srgbClr val="7E7E7E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/>
              </a:rPr>
              <a:t>사항입니다.</a:t>
            </a:r>
            <a:endParaRPr sz="900" dirty="0">
              <a:latin typeface="맑은 고딕" panose="020B0503020000020004" pitchFamily="50" charset="-127"/>
              <a:ea typeface="맑은 고딕" panose="020B0503020000020004" pitchFamily="50" charset="-127"/>
              <a:cs typeface="맑은 고딕"/>
            </a:endParaRPr>
          </a:p>
          <a:p>
            <a:pPr>
              <a:spcBef>
                <a:spcPts val="10"/>
              </a:spcBef>
              <a:defRPr/>
            </a:pPr>
            <a:endParaRPr sz="950" dirty="0">
              <a:latin typeface="맑은 고딕" panose="020B0503020000020004" pitchFamily="50" charset="-127"/>
              <a:ea typeface="맑은 고딕" panose="020B0503020000020004" pitchFamily="50" charset="-127"/>
              <a:cs typeface="맑은 고딕"/>
            </a:endParaRPr>
          </a:p>
          <a:p>
            <a:pPr marL="132715" indent="-80010">
              <a:buFontTx/>
              <a:buChar char="•"/>
              <a:tabLst>
                <a:tab pos="133350" algn="l"/>
              </a:tabLst>
              <a:defRPr/>
            </a:pPr>
            <a:r>
              <a:rPr sz="800" b="1" spc="-5" dirty="0">
                <a:latin typeface="맑은 고딕" panose="020B0503020000020004" pitchFamily="50" charset="-127"/>
                <a:ea typeface="맑은 고딕" panose="020B0503020000020004" pitchFamily="50" charset="-127"/>
                <a:cs typeface="맑은 고딕"/>
              </a:rPr>
              <a:t>NATE의 </a:t>
            </a:r>
            <a:r>
              <a:rPr sz="800" b="1" dirty="0">
                <a:latin typeface="맑은 고딕" panose="020B0503020000020004" pitchFamily="50" charset="-127"/>
                <a:ea typeface="맑은 고딕" panose="020B0503020000020004" pitchFamily="50" charset="-127"/>
                <a:cs typeface="맑은 고딕"/>
              </a:rPr>
              <a:t>모든 광고 상품은 기본정책가이드를</a:t>
            </a:r>
            <a:r>
              <a:rPr sz="800" b="1" spc="-50" dirty="0">
                <a:latin typeface="맑은 고딕" panose="020B0503020000020004" pitchFamily="50" charset="-127"/>
                <a:ea typeface="맑은 고딕" panose="020B0503020000020004" pitchFamily="50" charset="-127"/>
                <a:cs typeface="맑은 고딕"/>
              </a:rPr>
              <a:t> </a:t>
            </a:r>
            <a:r>
              <a:rPr sz="800" b="1" dirty="0">
                <a:latin typeface="맑은 고딕" panose="020B0503020000020004" pitchFamily="50" charset="-127"/>
                <a:ea typeface="맑은 고딕" panose="020B0503020000020004" pitchFamily="50" charset="-127"/>
                <a:cs typeface="맑은 고딕"/>
              </a:rPr>
              <a:t>따릅니다.</a:t>
            </a:r>
            <a:endParaRPr sz="800" dirty="0">
              <a:latin typeface="맑은 고딕" panose="020B0503020000020004" pitchFamily="50" charset="-127"/>
              <a:ea typeface="맑은 고딕" panose="020B0503020000020004" pitchFamily="50" charset="-127"/>
              <a:cs typeface="맑은 고딕"/>
            </a:endParaRPr>
          </a:p>
          <a:p>
            <a:pPr marL="200025">
              <a:spcBef>
                <a:spcPts val="290"/>
              </a:spcBef>
              <a:defRPr/>
            </a:pPr>
            <a:r>
              <a:rPr sz="800" dirty="0">
                <a:latin typeface="맑은 고딕" panose="020B0503020000020004" pitchFamily="50" charset="-127"/>
                <a:ea typeface="맑은 고딕" panose="020B0503020000020004" pitchFamily="50" charset="-127"/>
                <a:cs typeface="맑은 고딕"/>
              </a:rPr>
              <a:t>- 기본정책가이드는 </a:t>
            </a:r>
            <a:r>
              <a:rPr sz="800" u="sng" spc="-5" dirty="0">
                <a:uFill>
                  <a:solidFill>
                    <a:srgbClr val="009999"/>
                  </a:solidFill>
                </a:uFill>
                <a:latin typeface="맑은 고딕" panose="020B0503020000020004" pitchFamily="50" charset="-127"/>
                <a:ea typeface="맑은 고딕" panose="020B0503020000020004" pitchFamily="50" charset="-127"/>
                <a:cs typeface="맑은 고딕"/>
              </a:rPr>
              <a:t>https://adguide.nate.com/html/process.php?process_id=2</a:t>
            </a:r>
            <a:r>
              <a:rPr sz="800" spc="-5" dirty="0">
                <a:latin typeface="맑은 고딕" panose="020B0503020000020004" pitchFamily="50" charset="-127"/>
                <a:ea typeface="맑은 고딕" panose="020B0503020000020004" pitchFamily="50" charset="-127"/>
                <a:cs typeface="맑은 고딕"/>
              </a:rPr>
              <a:t> </a:t>
            </a:r>
            <a:r>
              <a:rPr sz="800" dirty="0">
                <a:latin typeface="맑은 고딕" panose="020B0503020000020004" pitchFamily="50" charset="-127"/>
                <a:ea typeface="맑은 고딕" panose="020B0503020000020004" pitchFamily="50" charset="-127"/>
                <a:cs typeface="맑은 고딕"/>
              </a:rPr>
              <a:t>에서 확인하실 수</a:t>
            </a:r>
            <a:r>
              <a:rPr sz="800" spc="10" dirty="0">
                <a:latin typeface="맑은 고딕" panose="020B0503020000020004" pitchFamily="50" charset="-127"/>
                <a:ea typeface="맑은 고딕" panose="020B0503020000020004" pitchFamily="50" charset="-127"/>
                <a:cs typeface="맑은 고딕"/>
              </a:rPr>
              <a:t> </a:t>
            </a:r>
            <a:r>
              <a:rPr sz="800" dirty="0">
                <a:latin typeface="맑은 고딕" panose="020B0503020000020004" pitchFamily="50" charset="-127"/>
                <a:ea typeface="맑은 고딕" panose="020B0503020000020004" pitchFamily="50" charset="-127"/>
                <a:cs typeface="맑은 고딕"/>
              </a:rPr>
              <a:t>있습니다.</a:t>
            </a:r>
          </a:p>
          <a:p>
            <a:pPr>
              <a:spcBef>
                <a:spcPts val="80"/>
              </a:spcBef>
              <a:defRPr/>
            </a:pPr>
            <a:endParaRPr sz="800" dirty="0">
              <a:latin typeface="맑은 고딕" panose="020B0503020000020004" pitchFamily="50" charset="-127"/>
              <a:ea typeface="맑은 고딕" panose="020B0503020000020004" pitchFamily="50" charset="-127"/>
              <a:cs typeface="맑은 고딕"/>
            </a:endParaRPr>
          </a:p>
          <a:p>
            <a:pPr marL="169545" indent="-116839">
              <a:spcBef>
                <a:spcPts val="5"/>
              </a:spcBef>
              <a:buFontTx/>
              <a:buChar char="•"/>
              <a:tabLst>
                <a:tab pos="170180" algn="l"/>
              </a:tabLst>
              <a:defRPr/>
            </a:pPr>
            <a:r>
              <a:rPr sz="800" b="1" dirty="0">
                <a:latin typeface="맑은 고딕" panose="020B0503020000020004" pitchFamily="50" charset="-127"/>
                <a:ea typeface="맑은 고딕" panose="020B0503020000020004" pitchFamily="50" charset="-127"/>
                <a:cs typeface="맑은 고딕"/>
              </a:rPr>
              <a:t>세부 Creative</a:t>
            </a:r>
            <a:r>
              <a:rPr sz="800" b="1" spc="-5" dirty="0">
                <a:latin typeface="맑은 고딕" panose="020B0503020000020004" pitchFamily="50" charset="-127"/>
                <a:ea typeface="맑은 고딕" panose="020B0503020000020004" pitchFamily="50" charset="-127"/>
                <a:cs typeface="맑은 고딕"/>
              </a:rPr>
              <a:t> </a:t>
            </a:r>
            <a:r>
              <a:rPr sz="800" b="1" dirty="0">
                <a:latin typeface="맑은 고딕" panose="020B0503020000020004" pitchFamily="50" charset="-127"/>
                <a:ea typeface="맑은 고딕" panose="020B0503020000020004" pitchFamily="50" charset="-127"/>
                <a:cs typeface="맑은 고딕"/>
              </a:rPr>
              <a:t>가이드</a:t>
            </a:r>
            <a:endParaRPr sz="800" dirty="0">
              <a:latin typeface="맑은 고딕" panose="020B0503020000020004" pitchFamily="50" charset="-127"/>
              <a:ea typeface="맑은 고딕" panose="020B0503020000020004" pitchFamily="50" charset="-127"/>
              <a:cs typeface="맑은 고딕"/>
            </a:endParaRPr>
          </a:p>
        </p:txBody>
      </p:sp>
      <p:sp>
        <p:nvSpPr>
          <p:cNvPr id="4113" name="object 19"/>
          <p:cNvSpPr txBox="1">
            <a:spLocks noChangeArrowheads="1"/>
          </p:cNvSpPr>
          <p:nvPr/>
        </p:nvSpPr>
        <p:spPr bwMode="auto">
          <a:xfrm>
            <a:off x="4560888" y="2012950"/>
            <a:ext cx="814387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12700" rIns="0" bIns="0">
            <a:spAutoFit/>
          </a:bodyPr>
          <a:lstStyle>
            <a:lvl1pPr marL="12700"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latinLnBrk="0">
              <a:lnSpc>
                <a:spcPct val="130000"/>
              </a:lnSpc>
              <a:spcBef>
                <a:spcPts val="100"/>
              </a:spcBef>
              <a:buFontTx/>
              <a:buNone/>
              <a:defRPr/>
            </a:pPr>
            <a:r>
              <a:rPr lang="ko-KR" altLang="ko-KR" sz="800" b="1" smtClean="0">
                <a:solidFill>
                  <a:schemeClr val="bg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브랜드(광고주명)  노출 규정</a:t>
            </a:r>
            <a:endParaRPr lang="ko-KR" altLang="ko-KR" sz="800" smtClean="0">
              <a:solidFill>
                <a:schemeClr val="bg1">
                  <a:lumMod val="50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4114" name="object 20"/>
          <p:cNvSpPr txBox="1">
            <a:spLocks noChangeArrowheads="1"/>
          </p:cNvSpPr>
          <p:nvPr/>
        </p:nvSpPr>
        <p:spPr bwMode="auto">
          <a:xfrm>
            <a:off x="4560888" y="2744788"/>
            <a:ext cx="1152525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12700" rIns="0" bIns="0">
            <a:spAutoFit/>
          </a:bodyPr>
          <a:lstStyle>
            <a:lvl1pPr marL="12700"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latinLnBrk="0">
              <a:lnSpc>
                <a:spcPct val="130000"/>
              </a:lnSpc>
              <a:spcBef>
                <a:spcPts val="100"/>
              </a:spcBef>
              <a:buFontTx/>
              <a:buNone/>
              <a:defRPr/>
            </a:pPr>
            <a:r>
              <a:rPr lang="ko-KR" altLang="ko-KR" sz="800" b="1" smtClean="0">
                <a:solidFill>
                  <a:schemeClr val="bg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리치미디어 상품의 경품  노출 규정</a:t>
            </a:r>
            <a:endParaRPr lang="ko-KR" altLang="ko-KR" sz="800" smtClean="0">
              <a:solidFill>
                <a:schemeClr val="bg1">
                  <a:lumMod val="50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4115" name="object 21"/>
          <p:cNvSpPr txBox="1">
            <a:spLocks noChangeArrowheads="1"/>
          </p:cNvSpPr>
          <p:nvPr/>
        </p:nvSpPr>
        <p:spPr bwMode="auto">
          <a:xfrm>
            <a:off x="5803900" y="2006600"/>
            <a:ext cx="2938463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12700" rIns="0" bIns="0">
            <a:spAutoFit/>
          </a:bodyPr>
          <a:lstStyle>
            <a:lvl1pPr marL="12700"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latinLnBrk="0">
              <a:lnSpc>
                <a:spcPct val="130000"/>
              </a:lnSpc>
              <a:spcBef>
                <a:spcPts val="100"/>
              </a:spcBef>
              <a:buFontTx/>
              <a:buNone/>
            </a:pPr>
            <a:r>
              <a:rPr lang="ko-KR" altLang="ko-KR" sz="800"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경품을 활용한 광고의 경우 반드시 브랜드(광고주명)와 함께  노출되는 것을 원칙으로 합니다. 로고가 있는 광고주는 로고의  형태로 노출되어야 하며 무채색(회색)계열의 로고는 지양합니다.</a:t>
            </a:r>
          </a:p>
        </p:txBody>
      </p:sp>
      <p:sp>
        <p:nvSpPr>
          <p:cNvPr id="4116" name="object 22"/>
          <p:cNvSpPr txBox="1">
            <a:spLocks noChangeArrowheads="1"/>
          </p:cNvSpPr>
          <p:nvPr/>
        </p:nvSpPr>
        <p:spPr bwMode="auto">
          <a:xfrm>
            <a:off x="5803900" y="2725738"/>
            <a:ext cx="2535238" cy="50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12700" rIns="0" bIns="0">
            <a:spAutoFit/>
          </a:bodyPr>
          <a:lstStyle>
            <a:lvl1pPr marL="12700"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latinLnBrk="0">
              <a:lnSpc>
                <a:spcPct val="130000"/>
              </a:lnSpc>
              <a:spcBef>
                <a:spcPts val="100"/>
              </a:spcBef>
              <a:buFontTx/>
              <a:buNone/>
            </a:pPr>
            <a:r>
              <a:rPr lang="ko-KR" altLang="ko-KR" sz="800"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로고가 없는 광고주는 "윤고딕"기준 최소11폰트 이상의  텍스트로 표기해야 합니다.</a:t>
            </a:r>
          </a:p>
          <a:p>
            <a:pPr latinLnBrk="0">
              <a:spcBef>
                <a:spcPts val="288"/>
              </a:spcBef>
              <a:buFontTx/>
              <a:buNone/>
            </a:pPr>
            <a:r>
              <a:rPr lang="ko-KR" altLang="ko-KR" sz="800"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무채색(회색) 계열의 텍스트는 지양합니다.</a:t>
            </a:r>
          </a:p>
        </p:txBody>
      </p:sp>
      <p:sp>
        <p:nvSpPr>
          <p:cNvPr id="4117" name="object 23"/>
          <p:cNvSpPr txBox="1">
            <a:spLocks noChangeArrowheads="1"/>
          </p:cNvSpPr>
          <p:nvPr/>
        </p:nvSpPr>
        <p:spPr bwMode="auto">
          <a:xfrm>
            <a:off x="5803900" y="3516313"/>
            <a:ext cx="2881313" cy="842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13335" rIns="0" bIns="0">
            <a:spAutoFit/>
          </a:bodyPr>
          <a:lstStyle>
            <a:lvl1pPr marL="12700"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latinLnBrk="0">
              <a:spcBef>
                <a:spcPts val="100"/>
              </a:spcBef>
              <a:buFontTx/>
              <a:buNone/>
            </a:pPr>
            <a:r>
              <a:rPr lang="ko-KR" altLang="ko-KR" sz="800"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배너 제작 시 이미지 퀄리티는 아래와 같이 조정 부탁드립니다.</a:t>
            </a:r>
          </a:p>
          <a:p>
            <a:pPr latinLnBrk="0">
              <a:spcBef>
                <a:spcPts val="50"/>
              </a:spcBef>
              <a:buFontTx/>
              <a:buNone/>
            </a:pPr>
            <a:endParaRPr lang="ko-KR" altLang="ko-KR" sz="500">
              <a:latin typeface="맑은 고딕" panose="020B0503020000020004" pitchFamily="50" charset="-127"/>
              <a:ea typeface="맑은 고딕" panose="020B0503020000020004" pitchFamily="50" charset="-127"/>
              <a:cs typeface="Arial" panose="020B0604020202020204" pitchFamily="34" charset="0"/>
            </a:endParaRPr>
          </a:p>
          <a:p>
            <a:pPr latinLnBrk="0">
              <a:spcBef>
                <a:spcPct val="0"/>
              </a:spcBef>
              <a:buFontTx/>
              <a:buNone/>
            </a:pPr>
            <a:r>
              <a:rPr lang="ko-KR" altLang="ko-KR" sz="800"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Color가 많은 이미지는 jpg Quality High이상으로 저장 후  배너로 임포트 해주세요.</a:t>
            </a:r>
          </a:p>
          <a:p>
            <a:pPr latinLnBrk="0">
              <a:spcBef>
                <a:spcPct val="0"/>
              </a:spcBef>
              <a:buFontTx/>
              <a:buNone/>
            </a:pPr>
            <a:r>
              <a:rPr lang="ko-KR" altLang="ko-KR" sz="800"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Color가 적은 이미지는 GIF 256 Color로 저장 후  배너로 임포트 해주세요.</a:t>
            </a:r>
          </a:p>
          <a:p>
            <a:pPr latinLnBrk="0">
              <a:spcBef>
                <a:spcPct val="0"/>
              </a:spcBef>
              <a:buFontTx/>
              <a:buNone/>
            </a:pPr>
            <a:r>
              <a:rPr lang="ko-KR" altLang="ko-KR" sz="800"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(선명하지 못하거나, 깨진 이미지들은 게재 불가합니다.)</a:t>
            </a:r>
          </a:p>
        </p:txBody>
      </p:sp>
      <p:sp>
        <p:nvSpPr>
          <p:cNvPr id="24" name="object 24"/>
          <p:cNvSpPr txBox="1"/>
          <p:nvPr/>
        </p:nvSpPr>
        <p:spPr>
          <a:xfrm>
            <a:off x="4579938" y="3548063"/>
            <a:ext cx="912812" cy="136525"/>
          </a:xfrm>
          <a:prstGeom prst="rect">
            <a:avLst/>
          </a:prstGeom>
        </p:spPr>
        <p:txBody>
          <a:bodyPr lIns="0" tIns="13335" rIns="0" bIns="0">
            <a:spAutoFit/>
          </a:bodyPr>
          <a:lstStyle/>
          <a:p>
            <a:pPr marL="12700">
              <a:spcBef>
                <a:spcPts val="105"/>
              </a:spcBef>
              <a:defRPr/>
            </a:pPr>
            <a:r>
              <a:rPr sz="800" b="1" dirty="0">
                <a:solidFill>
                  <a:schemeClr val="bg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/>
              </a:rPr>
              <a:t>배너 퀄리티</a:t>
            </a:r>
            <a:r>
              <a:rPr sz="800" b="1" spc="-80" dirty="0">
                <a:solidFill>
                  <a:schemeClr val="bg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/>
              </a:rPr>
              <a:t> </a:t>
            </a:r>
            <a:r>
              <a:rPr sz="800" b="1" dirty="0">
                <a:solidFill>
                  <a:schemeClr val="bg1">
                    <a:lumMod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/>
              </a:rPr>
              <a:t>가이드</a:t>
            </a:r>
            <a:endParaRPr sz="800">
              <a:solidFill>
                <a:schemeClr val="bg1">
                  <a:lumMod val="50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맑은 고딕"/>
            </a:endParaRPr>
          </a:p>
        </p:txBody>
      </p:sp>
      <p:sp>
        <p:nvSpPr>
          <p:cNvPr id="4119" name="object 25"/>
          <p:cNvSpPr>
            <a:spLocks/>
          </p:cNvSpPr>
          <p:nvPr/>
        </p:nvSpPr>
        <p:spPr bwMode="auto">
          <a:xfrm>
            <a:off x="5784850" y="4549775"/>
            <a:ext cx="936625" cy="190500"/>
          </a:xfrm>
          <a:custGeom>
            <a:avLst/>
            <a:gdLst>
              <a:gd name="T0" fmla="*/ 0 w 936625"/>
              <a:gd name="T1" fmla="*/ 190500 h 190500"/>
              <a:gd name="T2" fmla="*/ 936625 w 936625"/>
              <a:gd name="T3" fmla="*/ 190500 h 190500"/>
              <a:gd name="T4" fmla="*/ 936625 w 936625"/>
              <a:gd name="T5" fmla="*/ 0 h 190500"/>
              <a:gd name="T6" fmla="*/ 0 w 936625"/>
              <a:gd name="T7" fmla="*/ 0 h 190500"/>
              <a:gd name="T8" fmla="*/ 0 w 936625"/>
              <a:gd name="T9" fmla="*/ 190500 h 1905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36625" h="190500">
                <a:moveTo>
                  <a:pt x="0" y="190500"/>
                </a:moveTo>
                <a:lnTo>
                  <a:pt x="936625" y="190500"/>
                </a:lnTo>
                <a:lnTo>
                  <a:pt x="936625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5864225" y="4557713"/>
            <a:ext cx="673100" cy="134937"/>
          </a:xfrm>
          <a:prstGeom prst="rect">
            <a:avLst/>
          </a:prstGeom>
        </p:spPr>
        <p:txBody>
          <a:bodyPr lIns="0" tIns="12700" rIns="0" bIns="0">
            <a:spAutoFit/>
          </a:bodyPr>
          <a:lstStyle/>
          <a:p>
            <a:pPr marL="12700">
              <a:spcBef>
                <a:spcPts val="100"/>
              </a:spcBef>
              <a:defRPr/>
            </a:pPr>
            <a:r>
              <a:rPr sz="800" b="1" dirty="0">
                <a:solidFill>
                  <a:srgbClr val="FF33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/>
              </a:rPr>
              <a:t>사용불가</a:t>
            </a:r>
            <a:r>
              <a:rPr sz="800" b="1" spc="-65" dirty="0">
                <a:solidFill>
                  <a:srgbClr val="FF33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/>
              </a:rPr>
              <a:t> </a:t>
            </a:r>
            <a:r>
              <a:rPr sz="800" b="1" dirty="0">
                <a:solidFill>
                  <a:srgbClr val="FF330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맑은 고딕"/>
              </a:rPr>
              <a:t>예시</a:t>
            </a:r>
            <a:endParaRPr sz="800">
              <a:latin typeface="맑은 고딕" panose="020B0503020000020004" pitchFamily="50" charset="-127"/>
              <a:ea typeface="맑은 고딕" panose="020B0503020000020004" pitchFamily="50" charset="-127"/>
              <a:cs typeface="맑은 고딕"/>
            </a:endParaRPr>
          </a:p>
        </p:txBody>
      </p:sp>
      <p:sp>
        <p:nvSpPr>
          <p:cNvPr id="4121" name="object 27"/>
          <p:cNvSpPr>
            <a:spLocks noChangeArrowheads="1"/>
          </p:cNvSpPr>
          <p:nvPr/>
        </p:nvSpPr>
        <p:spPr bwMode="auto">
          <a:xfrm>
            <a:off x="5856288" y="4765675"/>
            <a:ext cx="2017712" cy="581025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latinLnBrk="0">
              <a:spcBef>
                <a:spcPct val="0"/>
              </a:spcBef>
              <a:buFontTx/>
              <a:buNone/>
            </a:pPr>
            <a:endParaRPr lang="ko-KR" altLang="ko-KR" sz="1800">
              <a:latin typeface="맑은 고딕" panose="020B0503020000020004" pitchFamily="50" charset="-127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4122" name="object 28"/>
          <p:cNvSpPr>
            <a:spLocks noChangeArrowheads="1"/>
          </p:cNvSpPr>
          <p:nvPr/>
        </p:nvSpPr>
        <p:spPr bwMode="auto">
          <a:xfrm>
            <a:off x="5868988" y="5491163"/>
            <a:ext cx="2016125" cy="581025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latinLnBrk="1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latinLnBrk="0">
              <a:spcBef>
                <a:spcPct val="0"/>
              </a:spcBef>
              <a:buFontTx/>
              <a:buNone/>
            </a:pPr>
            <a:endParaRPr lang="ko-KR" altLang="ko-KR" sz="1800">
              <a:latin typeface="맑은 고딕" panose="020B0503020000020004" pitchFamily="50" charset="-127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30" name="Text Box 4"/>
          <p:cNvSpPr txBox="1">
            <a:spLocks noChangeArrowheads="1"/>
          </p:cNvSpPr>
          <p:nvPr/>
        </p:nvSpPr>
        <p:spPr bwMode="auto">
          <a:xfrm>
            <a:off x="37629" y="33717"/>
            <a:ext cx="50641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marL="342900" indent="-3429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ko-KR" altLang="en-US" dirty="0" smtClean="0">
                <a:latin typeface="HY견고딕" pitchFamily="18" charset="-127"/>
                <a:ea typeface="HY견고딕" pitchFamily="18" charset="-127"/>
              </a:rPr>
              <a:t>공통 </a:t>
            </a:r>
            <a:r>
              <a:rPr lang="ko-KR" altLang="en-US" dirty="0" err="1" smtClean="0">
                <a:latin typeface="HY견고딕" pitchFamily="18" charset="-127"/>
                <a:ea typeface="HY견고딕" pitchFamily="18" charset="-127"/>
              </a:rPr>
              <a:t>제작가이드</a:t>
            </a:r>
            <a:endParaRPr lang="ko-KR" altLang="en-US" dirty="0">
              <a:latin typeface="HY견고딕" pitchFamily="18" charset="-127"/>
              <a:ea typeface="HY견고딕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49447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 idx="4294967295"/>
          </p:nvPr>
        </p:nvSpPr>
        <p:spPr>
          <a:xfrm>
            <a:off x="0" y="323850"/>
            <a:ext cx="2503488" cy="33178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dirty="0" err="1" smtClean="0">
                <a:solidFill>
                  <a:srgbClr val="333333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위클리샷_Native</a:t>
            </a:r>
            <a:r>
              <a:rPr sz="2000" spc="-85" dirty="0" smtClean="0">
                <a:solidFill>
                  <a:srgbClr val="333333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sz="2000" dirty="0" smtClean="0">
                <a:solidFill>
                  <a:srgbClr val="333333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Ad</a:t>
            </a:r>
            <a:endParaRPr sz="20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29590" y="837946"/>
            <a:ext cx="5094605" cy="5488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1" dirty="0">
                <a:solidFill>
                  <a:srgbClr val="7E7E7E"/>
                </a:solidFill>
                <a:latin typeface="맑은 고딕"/>
                <a:ea typeface="맑은 고딕" panose="020B0503020000020004" pitchFamily="50" charset="-127"/>
                <a:cs typeface="맑은 고딕"/>
              </a:rPr>
              <a:t>포털 최초로 메인페이지에 노출되는 컨텐츠형 광고 </a:t>
            </a:r>
            <a:r>
              <a:rPr sz="900" b="1" spc="-5" dirty="0">
                <a:solidFill>
                  <a:srgbClr val="7E7E7E"/>
                </a:solidFill>
                <a:latin typeface="맑은 고딕"/>
                <a:ea typeface="맑은 고딕" panose="020B0503020000020004" pitchFamily="50" charset="-127"/>
                <a:cs typeface="맑은 고딕"/>
              </a:rPr>
              <a:t>Native </a:t>
            </a:r>
            <a:r>
              <a:rPr sz="900" b="1" dirty="0">
                <a:solidFill>
                  <a:srgbClr val="7E7E7E"/>
                </a:solidFill>
                <a:latin typeface="맑은 고딕"/>
                <a:ea typeface="맑은 고딕" panose="020B0503020000020004" pitchFamily="50" charset="-127"/>
                <a:cs typeface="맑은 고딕"/>
              </a:rPr>
              <a:t>ad로 거부감 없는 브랜딩이</a:t>
            </a:r>
            <a:r>
              <a:rPr sz="900" b="1" spc="-130" dirty="0">
                <a:solidFill>
                  <a:srgbClr val="7E7E7E"/>
                </a:solidFill>
                <a:latin typeface="맑은 고딕"/>
                <a:ea typeface="맑은 고딕" panose="020B0503020000020004" pitchFamily="50" charset="-127"/>
                <a:cs typeface="맑은 고딕"/>
              </a:rPr>
              <a:t> </a:t>
            </a:r>
            <a:r>
              <a:rPr sz="900" b="1" dirty="0">
                <a:solidFill>
                  <a:srgbClr val="7E7E7E"/>
                </a:solidFill>
                <a:latin typeface="맑은 고딕"/>
                <a:ea typeface="맑은 고딕" panose="020B0503020000020004" pitchFamily="50" charset="-127"/>
                <a:cs typeface="맑은 고딕"/>
              </a:rPr>
              <a:t>가능합니다.</a:t>
            </a:r>
            <a:endParaRPr sz="900" dirty="0">
              <a:latin typeface="맑은 고딕"/>
              <a:ea typeface="맑은 고딕" panose="020B0503020000020004" pitchFamily="50" charset="-127"/>
              <a:cs typeface="맑은 고딕"/>
            </a:endParaRPr>
          </a:p>
          <a:p>
            <a:pPr>
              <a:lnSpc>
                <a:spcPct val="100000"/>
              </a:lnSpc>
              <a:spcBef>
                <a:spcPts val="70"/>
              </a:spcBef>
            </a:pPr>
            <a:endParaRPr sz="1300" dirty="0">
              <a:latin typeface="맑은 고딕"/>
              <a:ea typeface="맑은 고딕" panose="020B0503020000020004" pitchFamily="50" charset="-127"/>
              <a:cs typeface="맑은 고딕"/>
            </a:endParaRPr>
          </a:p>
          <a:p>
            <a:pPr marL="12700">
              <a:lnSpc>
                <a:spcPct val="100000"/>
              </a:lnSpc>
            </a:pPr>
            <a:r>
              <a:rPr sz="1200" b="1" dirty="0">
                <a:solidFill>
                  <a:srgbClr val="3F3F3F"/>
                </a:solidFill>
                <a:latin typeface="맑은 고딕"/>
                <a:ea typeface="맑은 고딕" panose="020B0503020000020004" pitchFamily="50" charset="-127"/>
                <a:cs typeface="맑은 고딕"/>
              </a:rPr>
              <a:t>1. 가로</a:t>
            </a:r>
            <a:r>
              <a:rPr sz="1200" b="1" spc="-5" dirty="0">
                <a:solidFill>
                  <a:srgbClr val="3F3F3F"/>
                </a:solidFill>
                <a:latin typeface="맑은 고딕"/>
                <a:ea typeface="맑은 고딕" panose="020B0503020000020004" pitchFamily="50" charset="-127"/>
                <a:cs typeface="맑은 고딕"/>
              </a:rPr>
              <a:t> </a:t>
            </a:r>
            <a:r>
              <a:rPr sz="1200" b="1" dirty="0">
                <a:solidFill>
                  <a:srgbClr val="3F3F3F"/>
                </a:solidFill>
                <a:latin typeface="맑은 고딕"/>
                <a:ea typeface="맑은 고딕" panose="020B0503020000020004" pitchFamily="50" charset="-127"/>
                <a:cs typeface="맑은 고딕"/>
              </a:rPr>
              <a:t>이미지형</a:t>
            </a:r>
            <a:endParaRPr sz="1200" dirty="0">
              <a:latin typeface="맑은 고딕"/>
              <a:ea typeface="맑은 고딕" panose="020B0503020000020004" pitchFamily="50" charset="-127"/>
              <a:cs typeface="맑은 고딕"/>
            </a:endParaRPr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89" b="68645"/>
          <a:stretch/>
        </p:blipFill>
        <p:spPr>
          <a:xfrm>
            <a:off x="813752" y="1447800"/>
            <a:ext cx="7467600" cy="535940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 idx="4294967295"/>
          </p:nvPr>
        </p:nvSpPr>
        <p:spPr>
          <a:xfrm>
            <a:off x="0" y="323850"/>
            <a:ext cx="2503488" cy="33178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dirty="0">
                <a:solidFill>
                  <a:srgbClr val="333333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위클리샷_Native</a:t>
            </a:r>
            <a:r>
              <a:rPr sz="2000" spc="-85" dirty="0">
                <a:solidFill>
                  <a:srgbClr val="333333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sz="2000" dirty="0">
                <a:solidFill>
                  <a:srgbClr val="333333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Ad</a:t>
            </a:r>
            <a:endParaRPr sz="20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29590" y="837946"/>
            <a:ext cx="5094605" cy="5488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1" dirty="0">
                <a:solidFill>
                  <a:srgbClr val="7E7E7E"/>
                </a:solidFill>
                <a:latin typeface="맑은 고딕"/>
                <a:ea typeface="맑은 고딕" panose="020B0503020000020004" pitchFamily="50" charset="-127"/>
                <a:cs typeface="맑은 고딕"/>
              </a:rPr>
              <a:t>포털 최초로 메인페이지에 노출되는 컨텐츠형 광고 </a:t>
            </a:r>
            <a:r>
              <a:rPr sz="900" b="1" spc="-5" dirty="0">
                <a:solidFill>
                  <a:srgbClr val="7E7E7E"/>
                </a:solidFill>
                <a:latin typeface="맑은 고딕"/>
                <a:ea typeface="맑은 고딕" panose="020B0503020000020004" pitchFamily="50" charset="-127"/>
                <a:cs typeface="맑은 고딕"/>
              </a:rPr>
              <a:t>Native </a:t>
            </a:r>
            <a:r>
              <a:rPr sz="900" b="1" dirty="0">
                <a:solidFill>
                  <a:srgbClr val="7E7E7E"/>
                </a:solidFill>
                <a:latin typeface="맑은 고딕"/>
                <a:ea typeface="맑은 고딕" panose="020B0503020000020004" pitchFamily="50" charset="-127"/>
                <a:cs typeface="맑은 고딕"/>
              </a:rPr>
              <a:t>ad로 거부감 없는 브랜딩이</a:t>
            </a:r>
            <a:r>
              <a:rPr sz="900" b="1" spc="-130" dirty="0">
                <a:solidFill>
                  <a:srgbClr val="7E7E7E"/>
                </a:solidFill>
                <a:latin typeface="맑은 고딕"/>
                <a:ea typeface="맑은 고딕" panose="020B0503020000020004" pitchFamily="50" charset="-127"/>
                <a:cs typeface="맑은 고딕"/>
              </a:rPr>
              <a:t> </a:t>
            </a:r>
            <a:r>
              <a:rPr sz="900" b="1" dirty="0">
                <a:solidFill>
                  <a:srgbClr val="7E7E7E"/>
                </a:solidFill>
                <a:latin typeface="맑은 고딕"/>
                <a:ea typeface="맑은 고딕" panose="020B0503020000020004" pitchFamily="50" charset="-127"/>
                <a:cs typeface="맑은 고딕"/>
              </a:rPr>
              <a:t>가능합니다.</a:t>
            </a:r>
            <a:endParaRPr sz="900" dirty="0">
              <a:latin typeface="맑은 고딕"/>
              <a:ea typeface="맑은 고딕" panose="020B0503020000020004" pitchFamily="50" charset="-127"/>
              <a:cs typeface="맑은 고딕"/>
            </a:endParaRPr>
          </a:p>
          <a:p>
            <a:pPr>
              <a:lnSpc>
                <a:spcPct val="100000"/>
              </a:lnSpc>
              <a:spcBef>
                <a:spcPts val="70"/>
              </a:spcBef>
            </a:pPr>
            <a:endParaRPr sz="1300" dirty="0">
              <a:latin typeface="맑은 고딕"/>
              <a:ea typeface="맑은 고딕" panose="020B0503020000020004" pitchFamily="50" charset="-127"/>
              <a:cs typeface="맑은 고딕"/>
            </a:endParaRPr>
          </a:p>
          <a:p>
            <a:pPr marL="12700">
              <a:lnSpc>
                <a:spcPct val="100000"/>
              </a:lnSpc>
            </a:pPr>
            <a:r>
              <a:rPr sz="1200" b="1" dirty="0">
                <a:solidFill>
                  <a:srgbClr val="3F3F3F"/>
                </a:solidFill>
                <a:latin typeface="맑은 고딕"/>
                <a:ea typeface="맑은 고딕" panose="020B0503020000020004" pitchFamily="50" charset="-127"/>
                <a:cs typeface="맑은 고딕"/>
              </a:rPr>
              <a:t>2. 이미지형</a:t>
            </a:r>
            <a:endParaRPr sz="1200" dirty="0">
              <a:latin typeface="맑은 고딕"/>
              <a:ea typeface="맑은 고딕" panose="020B0503020000020004" pitchFamily="50" charset="-127"/>
              <a:cs typeface="맑은 고딕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635037" y="1490137"/>
            <a:ext cx="7873925" cy="524932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 idx="4294967295"/>
          </p:nvPr>
        </p:nvSpPr>
        <p:spPr>
          <a:xfrm>
            <a:off x="0" y="323850"/>
            <a:ext cx="2503488" cy="33178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dirty="0">
                <a:solidFill>
                  <a:srgbClr val="333333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위클리샷_Native</a:t>
            </a:r>
            <a:r>
              <a:rPr sz="2000" spc="-85" dirty="0">
                <a:solidFill>
                  <a:srgbClr val="333333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sz="2000" dirty="0">
                <a:solidFill>
                  <a:srgbClr val="333333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Ad</a:t>
            </a:r>
            <a:endParaRPr sz="200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29590" y="837946"/>
            <a:ext cx="5094605" cy="54373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1" dirty="0">
                <a:solidFill>
                  <a:srgbClr val="7E7E7E"/>
                </a:solidFill>
                <a:latin typeface="맑은 고딕"/>
                <a:ea typeface="맑은 고딕" panose="020B0503020000020004" pitchFamily="50" charset="-127"/>
                <a:cs typeface="맑은 고딕"/>
              </a:rPr>
              <a:t>포털 최초로 메인페이지에 노출되는 컨텐츠형 광고 </a:t>
            </a:r>
            <a:r>
              <a:rPr sz="900" b="1" spc="-5" dirty="0">
                <a:solidFill>
                  <a:srgbClr val="7E7E7E"/>
                </a:solidFill>
                <a:latin typeface="맑은 고딕"/>
                <a:ea typeface="맑은 고딕" panose="020B0503020000020004" pitchFamily="50" charset="-127"/>
                <a:cs typeface="맑은 고딕"/>
              </a:rPr>
              <a:t>Native </a:t>
            </a:r>
            <a:r>
              <a:rPr sz="900" b="1" dirty="0">
                <a:solidFill>
                  <a:srgbClr val="7E7E7E"/>
                </a:solidFill>
                <a:latin typeface="맑은 고딕"/>
                <a:ea typeface="맑은 고딕" panose="020B0503020000020004" pitchFamily="50" charset="-127"/>
                <a:cs typeface="맑은 고딕"/>
              </a:rPr>
              <a:t>ad로 거부감 없는 브랜딩이</a:t>
            </a:r>
            <a:r>
              <a:rPr sz="900" b="1" spc="-130" dirty="0">
                <a:solidFill>
                  <a:srgbClr val="7E7E7E"/>
                </a:solidFill>
                <a:latin typeface="맑은 고딕"/>
                <a:ea typeface="맑은 고딕" panose="020B0503020000020004" pitchFamily="50" charset="-127"/>
                <a:cs typeface="맑은 고딕"/>
              </a:rPr>
              <a:t> </a:t>
            </a:r>
            <a:r>
              <a:rPr sz="900" b="1" dirty="0">
                <a:solidFill>
                  <a:srgbClr val="7E7E7E"/>
                </a:solidFill>
                <a:latin typeface="맑은 고딕"/>
                <a:ea typeface="맑은 고딕" panose="020B0503020000020004" pitchFamily="50" charset="-127"/>
                <a:cs typeface="맑은 고딕"/>
              </a:rPr>
              <a:t>가능합니다.</a:t>
            </a:r>
            <a:endParaRPr sz="900" dirty="0">
              <a:latin typeface="맑은 고딕"/>
              <a:ea typeface="맑은 고딕" panose="020B0503020000020004" pitchFamily="50" charset="-127"/>
              <a:cs typeface="맑은 고딕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350" dirty="0">
              <a:latin typeface="맑은 고딕"/>
              <a:ea typeface="맑은 고딕" panose="020B0503020000020004" pitchFamily="50" charset="-127"/>
              <a:cs typeface="맑은 고딕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200" b="1" dirty="0">
                <a:solidFill>
                  <a:srgbClr val="3F3F3F"/>
                </a:solidFill>
                <a:latin typeface="맑은 고딕"/>
                <a:ea typeface="맑은 고딕" panose="020B0503020000020004" pitchFamily="50" charset="-127"/>
                <a:cs typeface="맑은 고딕"/>
              </a:rPr>
              <a:t>3. 세로</a:t>
            </a:r>
            <a:r>
              <a:rPr sz="1200" b="1" spc="-10" dirty="0">
                <a:solidFill>
                  <a:srgbClr val="3F3F3F"/>
                </a:solidFill>
                <a:latin typeface="맑은 고딕"/>
                <a:ea typeface="맑은 고딕" panose="020B0503020000020004" pitchFamily="50" charset="-127"/>
                <a:cs typeface="맑은 고딕"/>
              </a:rPr>
              <a:t> </a:t>
            </a:r>
            <a:r>
              <a:rPr sz="1200" b="1" dirty="0">
                <a:solidFill>
                  <a:srgbClr val="3F3F3F"/>
                </a:solidFill>
                <a:latin typeface="맑은 고딕"/>
                <a:ea typeface="맑은 고딕" panose="020B0503020000020004" pitchFamily="50" charset="-127"/>
                <a:cs typeface="맑은 고딕"/>
              </a:rPr>
              <a:t>이미지형</a:t>
            </a:r>
            <a:endParaRPr sz="1200" dirty="0">
              <a:latin typeface="맑은 고딕"/>
              <a:ea typeface="맑은 고딕" panose="020B0503020000020004" pitchFamily="50" charset="-127"/>
              <a:cs typeface="맑은 고딕"/>
            </a:endParaRPr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990" b="5192"/>
          <a:stretch/>
        </p:blipFill>
        <p:spPr>
          <a:xfrm>
            <a:off x="797240" y="1447800"/>
            <a:ext cx="7500623" cy="512544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 idx="4294967295"/>
          </p:nvPr>
        </p:nvSpPr>
        <p:spPr>
          <a:xfrm>
            <a:off x="0" y="323850"/>
            <a:ext cx="2503488" cy="33178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dirty="0">
                <a:solidFill>
                  <a:srgbClr val="333333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위클리샷_Native</a:t>
            </a:r>
            <a:r>
              <a:rPr sz="2000" spc="-85" dirty="0">
                <a:solidFill>
                  <a:srgbClr val="333333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sz="2000" dirty="0">
                <a:solidFill>
                  <a:srgbClr val="333333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Ad</a:t>
            </a:r>
            <a:endParaRPr sz="2000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29590" y="837946"/>
            <a:ext cx="5094605" cy="1513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1" dirty="0">
                <a:solidFill>
                  <a:srgbClr val="7E7E7E"/>
                </a:solidFill>
                <a:latin typeface="맑은 고딕"/>
                <a:ea typeface="맑은 고딕" panose="020B0503020000020004" pitchFamily="50" charset="-127"/>
                <a:cs typeface="맑은 고딕"/>
              </a:rPr>
              <a:t>포털 최초로 메인페이지에 노출되는 컨텐츠형 광고 </a:t>
            </a:r>
            <a:r>
              <a:rPr sz="900" b="1" spc="-5" dirty="0">
                <a:solidFill>
                  <a:srgbClr val="7E7E7E"/>
                </a:solidFill>
                <a:latin typeface="맑은 고딕"/>
                <a:ea typeface="맑은 고딕" panose="020B0503020000020004" pitchFamily="50" charset="-127"/>
                <a:cs typeface="맑은 고딕"/>
              </a:rPr>
              <a:t>Native </a:t>
            </a:r>
            <a:r>
              <a:rPr sz="900" b="1" dirty="0">
                <a:solidFill>
                  <a:srgbClr val="7E7E7E"/>
                </a:solidFill>
                <a:latin typeface="맑은 고딕"/>
                <a:ea typeface="맑은 고딕" panose="020B0503020000020004" pitchFamily="50" charset="-127"/>
                <a:cs typeface="맑은 고딕"/>
              </a:rPr>
              <a:t>ad로 거부감 없는 브랜딩이</a:t>
            </a:r>
            <a:r>
              <a:rPr sz="900" b="1" spc="-130" dirty="0">
                <a:solidFill>
                  <a:srgbClr val="7E7E7E"/>
                </a:solidFill>
                <a:latin typeface="맑은 고딕"/>
                <a:ea typeface="맑은 고딕" panose="020B0503020000020004" pitchFamily="50" charset="-127"/>
                <a:cs typeface="맑은 고딕"/>
              </a:rPr>
              <a:t> </a:t>
            </a:r>
            <a:r>
              <a:rPr sz="900" b="1" dirty="0">
                <a:solidFill>
                  <a:srgbClr val="7E7E7E"/>
                </a:solidFill>
                <a:latin typeface="맑은 고딕"/>
                <a:ea typeface="맑은 고딕" panose="020B0503020000020004" pitchFamily="50" charset="-127"/>
                <a:cs typeface="맑은 고딕"/>
              </a:rPr>
              <a:t>가능합니다.</a:t>
            </a:r>
            <a:endParaRPr sz="900" dirty="0">
              <a:latin typeface="맑은 고딕"/>
              <a:ea typeface="맑은 고딕" panose="020B0503020000020004" pitchFamily="50" charset="-127"/>
              <a:cs typeface="맑은 고딕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02742" y="1260475"/>
            <a:ext cx="332105" cy="136576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800" b="1" dirty="0">
                <a:solidFill>
                  <a:srgbClr val="8E6BFC"/>
                </a:solidFill>
                <a:latin typeface="맑은 고딕"/>
                <a:ea typeface="맑은 고딕" panose="020B0503020000020004" pitchFamily="50" charset="-127"/>
                <a:cs typeface="맑은 고딕"/>
              </a:rPr>
              <a:t>사이즈</a:t>
            </a:r>
            <a:endParaRPr sz="800" dirty="0">
              <a:latin typeface="맑은 고딕"/>
              <a:ea typeface="맑은 고딕" panose="020B0503020000020004" pitchFamily="50" charset="-127"/>
              <a:cs typeface="맑은 고딕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02742" y="1735963"/>
            <a:ext cx="469265" cy="136576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800" b="1" dirty="0">
                <a:solidFill>
                  <a:srgbClr val="8E6BFC"/>
                </a:solidFill>
                <a:latin typeface="맑은 고딕"/>
                <a:ea typeface="맑은 고딕" panose="020B0503020000020004" pitchFamily="50" charset="-127"/>
                <a:cs typeface="맑은 고딕"/>
              </a:rPr>
              <a:t>제작</a:t>
            </a:r>
            <a:r>
              <a:rPr sz="800" b="1" spc="-75" dirty="0">
                <a:solidFill>
                  <a:srgbClr val="8E6BFC"/>
                </a:solidFill>
                <a:latin typeface="맑은 고딕"/>
                <a:ea typeface="맑은 고딕" panose="020B0503020000020004" pitchFamily="50" charset="-127"/>
                <a:cs typeface="맑은 고딕"/>
              </a:rPr>
              <a:t> </a:t>
            </a:r>
            <a:r>
              <a:rPr sz="800" b="1" dirty="0">
                <a:solidFill>
                  <a:srgbClr val="8E6BFC"/>
                </a:solidFill>
                <a:latin typeface="맑은 고딕"/>
                <a:ea typeface="맑은 고딕" panose="020B0503020000020004" pitchFamily="50" charset="-127"/>
                <a:cs typeface="맑은 고딕"/>
              </a:rPr>
              <a:t>방식</a:t>
            </a:r>
            <a:endParaRPr sz="800" dirty="0">
              <a:latin typeface="맑은 고딕"/>
              <a:ea typeface="맑은 고딕" panose="020B0503020000020004" pitchFamily="50" charset="-127"/>
              <a:cs typeface="맑은 고딕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02742" y="2455545"/>
            <a:ext cx="729615" cy="136576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800" b="1" dirty="0">
                <a:solidFill>
                  <a:srgbClr val="8E6BFC"/>
                </a:solidFill>
                <a:latin typeface="맑은 고딕"/>
                <a:ea typeface="맑은 고딕" panose="020B0503020000020004" pitchFamily="50" charset="-127"/>
                <a:cs typeface="맑은 고딕"/>
              </a:rPr>
              <a:t>Creative</a:t>
            </a:r>
            <a:r>
              <a:rPr sz="800" b="1" spc="-75" dirty="0">
                <a:solidFill>
                  <a:srgbClr val="8E6BFC"/>
                </a:solidFill>
                <a:latin typeface="맑은 고딕"/>
                <a:ea typeface="맑은 고딕" panose="020B0503020000020004" pitchFamily="50" charset="-127"/>
                <a:cs typeface="맑은 고딕"/>
              </a:rPr>
              <a:t> </a:t>
            </a:r>
            <a:r>
              <a:rPr sz="800" b="1" dirty="0">
                <a:solidFill>
                  <a:srgbClr val="8E6BFC"/>
                </a:solidFill>
                <a:latin typeface="맑은 고딕"/>
                <a:ea typeface="맑은 고딕" panose="020B0503020000020004" pitchFamily="50" charset="-127"/>
                <a:cs typeface="맑은 고딕"/>
              </a:rPr>
              <a:t>guide</a:t>
            </a:r>
            <a:endParaRPr sz="800" dirty="0">
              <a:latin typeface="맑은 고딕"/>
              <a:ea typeface="맑은 고딕" panose="020B0503020000020004" pitchFamily="50" charset="-127"/>
              <a:cs typeface="맑은 고딕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266825" y="1250950"/>
            <a:ext cx="3352165" cy="136576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800" dirty="0">
                <a:solidFill>
                  <a:srgbClr val="333333"/>
                </a:solidFill>
                <a:latin typeface="맑은 고딕"/>
                <a:ea typeface="맑은 고딕" panose="020B0503020000020004" pitchFamily="50" charset="-127"/>
                <a:cs typeface="맑은 고딕"/>
              </a:rPr>
              <a:t>소재 1 [위클리샷 이미지] </a:t>
            </a:r>
            <a:r>
              <a:rPr sz="800" spc="-5" dirty="0">
                <a:solidFill>
                  <a:srgbClr val="333333"/>
                </a:solidFill>
                <a:latin typeface="맑은 고딕"/>
                <a:ea typeface="맑은 고딕" panose="020B0503020000020004" pitchFamily="50" charset="-127"/>
                <a:cs typeface="맑은 고딕"/>
              </a:rPr>
              <a:t>332X190 </a:t>
            </a:r>
            <a:r>
              <a:rPr sz="800" dirty="0">
                <a:solidFill>
                  <a:srgbClr val="333333"/>
                </a:solidFill>
                <a:latin typeface="맑은 고딕"/>
                <a:ea typeface="맑은 고딕" panose="020B0503020000020004" pitchFamily="50" charset="-127"/>
                <a:cs typeface="맑은 고딕"/>
              </a:rPr>
              <a:t>/ JPG, GIF, PNG / 50K</a:t>
            </a:r>
            <a:r>
              <a:rPr sz="800" spc="-15" dirty="0">
                <a:solidFill>
                  <a:srgbClr val="333333"/>
                </a:solidFill>
                <a:latin typeface="맑은 고딕"/>
                <a:ea typeface="맑은 고딕" panose="020B0503020000020004" pitchFamily="50" charset="-127"/>
                <a:cs typeface="맑은 고딕"/>
              </a:rPr>
              <a:t> </a:t>
            </a:r>
            <a:r>
              <a:rPr sz="800" dirty="0">
                <a:solidFill>
                  <a:srgbClr val="333333"/>
                </a:solidFill>
                <a:latin typeface="맑은 고딕"/>
                <a:ea typeface="맑은 고딕" panose="020B0503020000020004" pitchFamily="50" charset="-127"/>
                <a:cs typeface="맑은 고딕"/>
              </a:rPr>
              <a:t>(정지컷이미지)</a:t>
            </a:r>
            <a:endParaRPr sz="800" dirty="0">
              <a:latin typeface="맑은 고딕"/>
              <a:ea typeface="맑은 고딕" panose="020B0503020000020004" pitchFamily="50" charset="-127"/>
              <a:cs typeface="맑은 고딕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266825" y="1690472"/>
            <a:ext cx="3040380" cy="315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30000"/>
              </a:lnSpc>
              <a:spcBef>
                <a:spcPts val="100"/>
              </a:spcBef>
            </a:pPr>
            <a:r>
              <a:rPr sz="800" dirty="0">
                <a:solidFill>
                  <a:srgbClr val="333333"/>
                </a:solidFill>
                <a:latin typeface="맑은 고딕"/>
                <a:ea typeface="맑은 고딕" panose="020B0503020000020004" pitchFamily="50" charset="-127"/>
                <a:cs typeface="맑은 고딕"/>
              </a:rPr>
              <a:t>☞ 소재 제작은 </a:t>
            </a:r>
            <a:r>
              <a:rPr sz="800" dirty="0" err="1">
                <a:solidFill>
                  <a:srgbClr val="333333"/>
                </a:solidFill>
                <a:latin typeface="맑은 고딕"/>
                <a:ea typeface="맑은 고딕" panose="020B0503020000020004" pitchFamily="50" charset="-127"/>
                <a:cs typeface="맑은 고딕"/>
              </a:rPr>
              <a:t>반드시</a:t>
            </a:r>
            <a:r>
              <a:rPr sz="800" dirty="0">
                <a:solidFill>
                  <a:srgbClr val="333333"/>
                </a:solidFill>
                <a:latin typeface="맑은 고딕"/>
                <a:ea typeface="맑은 고딕" panose="020B0503020000020004" pitchFamily="50" charset="-127"/>
                <a:cs typeface="맑은 고딕"/>
              </a:rPr>
              <a:t> </a:t>
            </a:r>
            <a:r>
              <a:rPr lang="en-US" sz="800" spc="-5" dirty="0" smtClean="0">
                <a:solidFill>
                  <a:srgbClr val="333333"/>
                </a:solidFill>
                <a:latin typeface="맑은 고딕"/>
                <a:ea typeface="맑은 고딕" panose="020B0503020000020004" pitchFamily="50" charset="-127"/>
                <a:cs typeface="맑은 고딕"/>
              </a:rPr>
              <a:t>NATE </a:t>
            </a:r>
            <a:r>
              <a:rPr lang="en-US" sz="800" spc="-5" dirty="0" err="1" smtClean="0">
                <a:solidFill>
                  <a:srgbClr val="333333"/>
                </a:solidFill>
                <a:latin typeface="맑은 고딕"/>
                <a:ea typeface="맑은 고딕" panose="020B0503020000020004" pitchFamily="50" charset="-127"/>
                <a:cs typeface="맑은 고딕"/>
              </a:rPr>
              <a:t>Comm</a:t>
            </a:r>
            <a:r>
              <a:rPr sz="800" dirty="0" err="1" smtClean="0">
                <a:solidFill>
                  <a:srgbClr val="333333"/>
                </a:solidFill>
                <a:latin typeface="맑은 고딕"/>
                <a:ea typeface="맑은 고딕" panose="020B0503020000020004" pitchFamily="50" charset="-127"/>
                <a:cs typeface="맑은 고딕"/>
              </a:rPr>
              <a:t>s</a:t>
            </a:r>
            <a:r>
              <a:rPr sz="800" dirty="0" err="1">
                <a:solidFill>
                  <a:srgbClr val="333333"/>
                </a:solidFill>
                <a:latin typeface="맑은 고딕"/>
                <a:ea typeface="맑은 고딕" panose="020B0503020000020004" pitchFamily="50" charset="-127"/>
                <a:cs typeface="맑은 고딕"/>
              </a:rPr>
              <a:t>.에서</a:t>
            </a:r>
            <a:r>
              <a:rPr sz="800" dirty="0">
                <a:solidFill>
                  <a:srgbClr val="333333"/>
                </a:solidFill>
                <a:latin typeface="맑은 고딕"/>
                <a:ea typeface="맑은 고딕" panose="020B0503020000020004" pitchFamily="50" charset="-127"/>
                <a:cs typeface="맑은 고딕"/>
              </a:rPr>
              <a:t> 제공되는 템플릿으로</a:t>
            </a:r>
            <a:r>
              <a:rPr sz="800" spc="-70" dirty="0">
                <a:solidFill>
                  <a:srgbClr val="333333"/>
                </a:solidFill>
                <a:latin typeface="맑은 고딕"/>
                <a:ea typeface="맑은 고딕" panose="020B0503020000020004" pitchFamily="50" charset="-127"/>
                <a:cs typeface="맑은 고딕"/>
              </a:rPr>
              <a:t> </a:t>
            </a:r>
            <a:r>
              <a:rPr sz="800" dirty="0">
                <a:solidFill>
                  <a:srgbClr val="333333"/>
                </a:solidFill>
                <a:latin typeface="맑은 고딕"/>
                <a:ea typeface="맑은 고딕" panose="020B0503020000020004" pitchFamily="50" charset="-127"/>
                <a:cs typeface="맑은 고딕"/>
              </a:rPr>
              <a:t>작업  ㆍ가로이미지형, 이미지형, 세로이미지형의 틀에 맞게</a:t>
            </a:r>
            <a:r>
              <a:rPr sz="800" spc="-70" dirty="0">
                <a:solidFill>
                  <a:srgbClr val="333333"/>
                </a:solidFill>
                <a:latin typeface="맑은 고딕"/>
                <a:ea typeface="맑은 고딕" panose="020B0503020000020004" pitchFamily="50" charset="-127"/>
                <a:cs typeface="맑은 고딕"/>
              </a:rPr>
              <a:t> </a:t>
            </a:r>
            <a:r>
              <a:rPr sz="800" dirty="0">
                <a:solidFill>
                  <a:srgbClr val="333333"/>
                </a:solidFill>
                <a:latin typeface="맑은 고딕"/>
                <a:ea typeface="맑은 고딕" panose="020B0503020000020004" pitchFamily="50" charset="-127"/>
                <a:cs typeface="맑은 고딕"/>
              </a:rPr>
              <a:t>제작</a:t>
            </a:r>
            <a:endParaRPr sz="800" dirty="0">
              <a:latin typeface="맑은 고딕"/>
              <a:ea typeface="맑은 고딕" panose="020B0503020000020004" pitchFamily="50" charset="-127"/>
              <a:cs typeface="맑은 고딕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266825" y="2373253"/>
            <a:ext cx="6821805" cy="977265"/>
          </a:xfrm>
          <a:prstGeom prst="rect">
            <a:avLst/>
          </a:prstGeom>
        </p:spPr>
        <p:txBody>
          <a:bodyPr vert="horz" wrap="square" lIns="0" tIns="495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90"/>
              </a:spcBef>
            </a:pPr>
            <a:r>
              <a:rPr sz="800" dirty="0">
                <a:solidFill>
                  <a:srgbClr val="333333"/>
                </a:solidFill>
                <a:latin typeface="맑은 고딕"/>
                <a:ea typeface="맑은 고딕" panose="020B0503020000020004" pitchFamily="50" charset="-127"/>
                <a:cs typeface="맑은 고딕"/>
              </a:rPr>
              <a:t>사진, 일러스트 이미지 </a:t>
            </a:r>
            <a:r>
              <a:rPr sz="800" spc="5" dirty="0">
                <a:solidFill>
                  <a:srgbClr val="333333"/>
                </a:solidFill>
                <a:latin typeface="맑은 고딕"/>
                <a:ea typeface="맑은 고딕" panose="020B0503020000020004" pitchFamily="50" charset="-127"/>
                <a:cs typeface="맑은 고딕"/>
              </a:rPr>
              <a:t>외 </a:t>
            </a:r>
            <a:r>
              <a:rPr sz="800" dirty="0">
                <a:solidFill>
                  <a:srgbClr val="333333"/>
                </a:solidFill>
                <a:latin typeface="맑은 고딕"/>
                <a:ea typeface="맑은 고딕" panose="020B0503020000020004" pitchFamily="50" charset="-127"/>
                <a:cs typeface="맑은 고딕"/>
              </a:rPr>
              <a:t>NATE </a:t>
            </a:r>
            <a:r>
              <a:rPr sz="800" spc="5" dirty="0">
                <a:solidFill>
                  <a:srgbClr val="333333"/>
                </a:solidFill>
                <a:latin typeface="맑은 고딕"/>
                <a:ea typeface="맑은 고딕" panose="020B0503020000020004" pitchFamily="50" charset="-127"/>
                <a:cs typeface="맑은 고딕"/>
              </a:rPr>
              <a:t>의 </a:t>
            </a:r>
            <a:r>
              <a:rPr sz="800" dirty="0">
                <a:solidFill>
                  <a:srgbClr val="333333"/>
                </a:solidFill>
                <a:latin typeface="맑은 고딕"/>
                <a:ea typeface="맑은 고딕" panose="020B0503020000020004" pitchFamily="50" charset="-127"/>
                <a:cs typeface="맑은 고딕"/>
              </a:rPr>
              <a:t>Look&amp;feel </a:t>
            </a:r>
            <a:r>
              <a:rPr sz="800" spc="5" dirty="0">
                <a:solidFill>
                  <a:srgbClr val="333333"/>
                </a:solidFill>
                <a:latin typeface="맑은 고딕"/>
                <a:ea typeface="맑은 고딕" panose="020B0503020000020004" pitchFamily="50" charset="-127"/>
                <a:cs typeface="맑은 고딕"/>
              </a:rPr>
              <a:t>에 </a:t>
            </a:r>
            <a:r>
              <a:rPr sz="800" dirty="0">
                <a:solidFill>
                  <a:srgbClr val="333333"/>
                </a:solidFill>
                <a:latin typeface="맑은 고딕"/>
                <a:ea typeface="맑은 고딕" panose="020B0503020000020004" pitchFamily="50" charset="-127"/>
                <a:cs typeface="맑은 고딕"/>
              </a:rPr>
              <a:t>저해가 되지 않는 간결하고 명확한 이미지 사용, </a:t>
            </a:r>
            <a:r>
              <a:rPr sz="800" spc="-5" dirty="0">
                <a:solidFill>
                  <a:srgbClr val="333333"/>
                </a:solidFill>
                <a:latin typeface="맑은 고딕"/>
                <a:ea typeface="맑은 고딕" panose="020B0503020000020004" pitchFamily="50" charset="-127"/>
                <a:cs typeface="맑은 고딕"/>
              </a:rPr>
              <a:t>Quality </a:t>
            </a:r>
            <a:r>
              <a:rPr sz="800" spc="5" dirty="0">
                <a:solidFill>
                  <a:srgbClr val="333333"/>
                </a:solidFill>
                <a:latin typeface="맑은 고딕"/>
                <a:ea typeface="맑은 고딕" panose="020B0503020000020004" pitchFamily="50" charset="-127"/>
                <a:cs typeface="맑은 고딕"/>
              </a:rPr>
              <a:t>및 </a:t>
            </a:r>
            <a:r>
              <a:rPr sz="800" spc="-5" dirty="0">
                <a:solidFill>
                  <a:srgbClr val="333333"/>
                </a:solidFill>
                <a:latin typeface="맑은 고딕"/>
                <a:ea typeface="맑은 고딕" panose="020B0503020000020004" pitchFamily="50" charset="-127"/>
                <a:cs typeface="맑은 고딕"/>
              </a:rPr>
              <a:t>Style</a:t>
            </a:r>
            <a:r>
              <a:rPr sz="800" spc="-130" dirty="0">
                <a:solidFill>
                  <a:srgbClr val="333333"/>
                </a:solidFill>
                <a:latin typeface="맑은 고딕"/>
                <a:ea typeface="맑은 고딕" panose="020B0503020000020004" pitchFamily="50" charset="-127"/>
                <a:cs typeface="맑은 고딕"/>
              </a:rPr>
              <a:t> </a:t>
            </a:r>
            <a:r>
              <a:rPr sz="800" dirty="0">
                <a:solidFill>
                  <a:srgbClr val="333333"/>
                </a:solidFill>
                <a:latin typeface="맑은 고딕"/>
                <a:ea typeface="맑은 고딕" panose="020B0503020000020004" pitchFamily="50" charset="-127"/>
                <a:cs typeface="맑은 고딕"/>
              </a:rPr>
              <a:t>유지.</a:t>
            </a:r>
            <a:endParaRPr sz="800" dirty="0">
              <a:latin typeface="맑은 고딕"/>
              <a:ea typeface="맑은 고딕" panose="020B0503020000020004" pitchFamily="50" charset="-127"/>
              <a:cs typeface="맑은 고딕"/>
            </a:endParaRPr>
          </a:p>
          <a:p>
            <a:pPr marL="12700">
              <a:lnSpc>
                <a:spcPct val="100000"/>
              </a:lnSpc>
              <a:spcBef>
                <a:spcPts val="285"/>
              </a:spcBef>
            </a:pPr>
            <a:r>
              <a:rPr sz="800" dirty="0">
                <a:solidFill>
                  <a:srgbClr val="333333"/>
                </a:solidFill>
                <a:latin typeface="맑은 고딕"/>
                <a:ea typeface="맑은 고딕" panose="020B0503020000020004" pitchFamily="50" charset="-127"/>
                <a:cs typeface="맑은 고딕"/>
              </a:rPr>
              <a:t>세련된 Creative 만 허용. </a:t>
            </a:r>
            <a:r>
              <a:rPr sz="800" spc="-5" dirty="0">
                <a:solidFill>
                  <a:srgbClr val="333333"/>
                </a:solidFill>
                <a:latin typeface="맑은 고딕"/>
                <a:ea typeface="맑은 고딕" panose="020B0503020000020004" pitchFamily="50" charset="-127"/>
                <a:cs typeface="맑은 고딕"/>
              </a:rPr>
              <a:t>(* </a:t>
            </a:r>
            <a:r>
              <a:rPr sz="800" dirty="0">
                <a:solidFill>
                  <a:srgbClr val="333333"/>
                </a:solidFill>
                <a:latin typeface="맑은 고딕"/>
                <a:ea typeface="맑은 고딕" panose="020B0503020000020004" pitchFamily="50" charset="-127"/>
                <a:cs typeface="맑은 고딕"/>
              </a:rPr>
              <a:t>도토리광고 불가, 경품광고</a:t>
            </a:r>
            <a:r>
              <a:rPr sz="800" spc="-55" dirty="0">
                <a:solidFill>
                  <a:srgbClr val="333333"/>
                </a:solidFill>
                <a:latin typeface="맑은 고딕"/>
                <a:ea typeface="맑은 고딕" panose="020B0503020000020004" pitchFamily="50" charset="-127"/>
                <a:cs typeface="맑은 고딕"/>
              </a:rPr>
              <a:t> </a:t>
            </a:r>
            <a:r>
              <a:rPr sz="800" dirty="0">
                <a:solidFill>
                  <a:srgbClr val="333333"/>
                </a:solidFill>
                <a:latin typeface="맑은 고딕"/>
                <a:ea typeface="맑은 고딕" panose="020B0503020000020004" pitchFamily="50" charset="-127"/>
                <a:cs typeface="맑은 고딕"/>
              </a:rPr>
              <a:t>불가)</a:t>
            </a:r>
            <a:endParaRPr sz="800" dirty="0">
              <a:latin typeface="맑은 고딕"/>
              <a:ea typeface="맑은 고딕" panose="020B0503020000020004" pitchFamily="50" charset="-127"/>
              <a:cs typeface="맑은 고딕"/>
            </a:endParaRPr>
          </a:p>
          <a:p>
            <a:pPr marL="12700" marR="5080">
              <a:lnSpc>
                <a:spcPct val="130000"/>
              </a:lnSpc>
            </a:pPr>
            <a:r>
              <a:rPr sz="800" dirty="0">
                <a:solidFill>
                  <a:srgbClr val="333333"/>
                </a:solidFill>
                <a:latin typeface="맑은 고딕"/>
                <a:ea typeface="맑은 고딕" panose="020B0503020000020004" pitchFamily="50" charset="-127"/>
                <a:cs typeface="맑은 고딕"/>
              </a:rPr>
              <a:t>브랜딩 영역이므로 제품이미지 </a:t>
            </a:r>
            <a:r>
              <a:rPr sz="800" spc="-5" dirty="0">
                <a:solidFill>
                  <a:srgbClr val="333333"/>
                </a:solidFill>
                <a:latin typeface="맑은 고딕"/>
                <a:ea typeface="맑은 고딕" panose="020B0503020000020004" pitchFamily="50" charset="-127"/>
                <a:cs typeface="맑은 고딕"/>
              </a:rPr>
              <a:t>or </a:t>
            </a:r>
            <a:r>
              <a:rPr sz="800" dirty="0">
                <a:solidFill>
                  <a:srgbClr val="333333"/>
                </a:solidFill>
                <a:latin typeface="맑은 고딕"/>
                <a:ea typeface="맑은 고딕" panose="020B0503020000020004" pitchFamily="50" charset="-127"/>
                <a:cs typeface="맑은 고딕"/>
              </a:rPr>
              <a:t>광고주로고가 노출이 되지 않는 티져광고를 금지하며, 티져 광고가 필요한 경우에는 사전 협의 후 진행 가능합니다.  반드시 브랜딩 광고의 특징을 살릴 수 있는 소재를 사용해야 합니다. ( </a:t>
            </a:r>
            <a:r>
              <a:rPr sz="800" spc="-5" dirty="0">
                <a:solidFill>
                  <a:srgbClr val="333333"/>
                </a:solidFill>
                <a:latin typeface="맑은 고딕"/>
                <a:ea typeface="맑은 고딕" panose="020B0503020000020004" pitchFamily="50" charset="-127"/>
                <a:cs typeface="맑은 고딕"/>
              </a:rPr>
              <a:t>ex </a:t>
            </a:r>
            <a:r>
              <a:rPr sz="800" dirty="0">
                <a:solidFill>
                  <a:srgbClr val="333333"/>
                </a:solidFill>
                <a:latin typeface="맑은 고딕"/>
                <a:ea typeface="맑은 고딕" panose="020B0503020000020004" pitchFamily="50" charset="-127"/>
                <a:cs typeface="맑은 고딕"/>
              </a:rPr>
              <a:t>: 코카콜라 패키지, 화장품 패키지 등등의 브랜드를 알릴 수 있는 소재 활용)  소재는 반드시 광고집행 5일(공휴일제외,라이브 당일 제외) 전 </a:t>
            </a:r>
            <a:r>
              <a:rPr lang="en-US" sz="800" spc="-5" dirty="0" smtClean="0">
                <a:solidFill>
                  <a:srgbClr val="333333"/>
                </a:solidFill>
                <a:latin typeface="맑은 고딕"/>
                <a:ea typeface="맑은 고딕" panose="020B0503020000020004" pitchFamily="50" charset="-127"/>
                <a:cs typeface="맑은 고딕"/>
              </a:rPr>
              <a:t>NATE </a:t>
            </a:r>
            <a:r>
              <a:rPr lang="en-US" sz="800" spc="-5" dirty="0" err="1" smtClean="0">
                <a:solidFill>
                  <a:srgbClr val="333333"/>
                </a:solidFill>
                <a:latin typeface="맑은 고딕"/>
                <a:ea typeface="맑은 고딕" panose="020B0503020000020004" pitchFamily="50" charset="-127"/>
                <a:cs typeface="맑은 고딕"/>
              </a:rPr>
              <a:t>Comm</a:t>
            </a:r>
            <a:r>
              <a:rPr sz="800" dirty="0" err="1" smtClean="0">
                <a:solidFill>
                  <a:srgbClr val="333333"/>
                </a:solidFill>
                <a:latin typeface="맑은 고딕"/>
                <a:ea typeface="맑은 고딕" panose="020B0503020000020004" pitchFamily="50" charset="-127"/>
                <a:cs typeface="맑은 고딕"/>
              </a:rPr>
              <a:t>s</a:t>
            </a:r>
            <a:r>
              <a:rPr sz="800" dirty="0" err="1">
                <a:solidFill>
                  <a:srgbClr val="333333"/>
                </a:solidFill>
                <a:latin typeface="맑은 고딕"/>
                <a:ea typeface="맑은 고딕" panose="020B0503020000020004" pitchFamily="50" charset="-127"/>
                <a:cs typeface="맑은 고딕"/>
              </a:rPr>
              <a:t>에</a:t>
            </a:r>
            <a:r>
              <a:rPr sz="800" dirty="0">
                <a:solidFill>
                  <a:srgbClr val="333333"/>
                </a:solidFill>
                <a:latin typeface="맑은 고딕"/>
                <a:ea typeface="맑은 고딕" panose="020B0503020000020004" pitchFamily="50" charset="-127"/>
                <a:cs typeface="맑은 고딕"/>
              </a:rPr>
              <a:t> 전달. 집행 전 소재 </a:t>
            </a:r>
            <a:r>
              <a:rPr sz="800" spc="-5" dirty="0">
                <a:solidFill>
                  <a:srgbClr val="333333"/>
                </a:solidFill>
                <a:latin typeface="맑은 고딕"/>
                <a:ea typeface="맑은 고딕" panose="020B0503020000020004" pitchFamily="50" charset="-127"/>
                <a:cs typeface="맑은 고딕"/>
              </a:rPr>
              <a:t>Confirm </a:t>
            </a:r>
            <a:r>
              <a:rPr sz="800" dirty="0">
                <a:solidFill>
                  <a:srgbClr val="333333"/>
                </a:solidFill>
                <a:latin typeface="맑은 고딕"/>
                <a:ea typeface="맑은 고딕" panose="020B0503020000020004" pitchFamily="50" charset="-127"/>
                <a:cs typeface="맑은 고딕"/>
              </a:rPr>
              <a:t>필수 </a:t>
            </a:r>
            <a:r>
              <a:rPr sz="800" spc="-5" dirty="0">
                <a:solidFill>
                  <a:srgbClr val="333333"/>
                </a:solidFill>
                <a:latin typeface="맑은 고딕"/>
                <a:ea typeface="맑은 고딕" panose="020B0503020000020004" pitchFamily="50" charset="-127"/>
                <a:cs typeface="맑은 고딕"/>
              </a:rPr>
              <a:t>(Confirm </a:t>
            </a:r>
            <a:r>
              <a:rPr sz="800" dirty="0">
                <a:solidFill>
                  <a:srgbClr val="333333"/>
                </a:solidFill>
                <a:latin typeface="맑은 고딕"/>
                <a:ea typeface="맑은 고딕" panose="020B0503020000020004" pitchFamily="50" charset="-127"/>
                <a:cs typeface="맑은 고딕"/>
              </a:rPr>
              <a:t>완료 시 집행</a:t>
            </a:r>
            <a:r>
              <a:rPr sz="800" spc="-15" dirty="0">
                <a:solidFill>
                  <a:srgbClr val="333333"/>
                </a:solidFill>
                <a:latin typeface="맑은 고딕"/>
                <a:ea typeface="맑은 고딕" panose="020B0503020000020004" pitchFamily="50" charset="-127"/>
                <a:cs typeface="맑은 고딕"/>
              </a:rPr>
              <a:t> </a:t>
            </a:r>
            <a:r>
              <a:rPr sz="800" dirty="0">
                <a:solidFill>
                  <a:srgbClr val="333333"/>
                </a:solidFill>
                <a:latin typeface="맑은 고딕"/>
                <a:ea typeface="맑은 고딕" panose="020B0503020000020004" pitchFamily="50" charset="-127"/>
                <a:cs typeface="맑은 고딕"/>
              </a:rPr>
              <a:t>가능)</a:t>
            </a:r>
            <a:endParaRPr sz="800" dirty="0">
              <a:latin typeface="맑은 고딕"/>
              <a:ea typeface="맑은 고딕" panose="020B0503020000020004" pitchFamily="50" charset="-127"/>
              <a:cs typeface="맑은 고딕"/>
            </a:endParaRPr>
          </a:p>
          <a:p>
            <a:pPr marL="12700">
              <a:lnSpc>
                <a:spcPct val="100000"/>
              </a:lnSpc>
              <a:spcBef>
                <a:spcPts val="290"/>
              </a:spcBef>
            </a:pPr>
            <a:r>
              <a:rPr sz="800" dirty="0">
                <a:solidFill>
                  <a:srgbClr val="333333"/>
                </a:solidFill>
                <a:latin typeface="맑은 고딕"/>
                <a:ea typeface="맑은 고딕" panose="020B0503020000020004" pitchFamily="50" charset="-127"/>
                <a:cs typeface="맑은 고딕"/>
              </a:rPr>
              <a:t>본 상품은 브라우저에 따라 일부 정상구동이 되지 않거나 정지 이미지가 노출될 수</a:t>
            </a:r>
            <a:r>
              <a:rPr sz="800" spc="-90" dirty="0">
                <a:solidFill>
                  <a:srgbClr val="333333"/>
                </a:solidFill>
                <a:latin typeface="맑은 고딕"/>
                <a:ea typeface="맑은 고딕" panose="020B0503020000020004" pitchFamily="50" charset="-127"/>
                <a:cs typeface="맑은 고딕"/>
              </a:rPr>
              <a:t> </a:t>
            </a:r>
            <a:r>
              <a:rPr sz="800" dirty="0">
                <a:solidFill>
                  <a:srgbClr val="333333"/>
                </a:solidFill>
                <a:latin typeface="맑은 고딕"/>
                <a:ea typeface="맑은 고딕" panose="020B0503020000020004" pitchFamily="50" charset="-127"/>
                <a:cs typeface="맑은 고딕"/>
              </a:rPr>
              <a:t>있음</a:t>
            </a:r>
            <a:endParaRPr sz="800" dirty="0">
              <a:latin typeface="맑은 고딕"/>
              <a:ea typeface="맑은 고딕" panose="020B0503020000020004" pitchFamily="50" charset="-127"/>
              <a:cs typeface="맑은 고딕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313740" y="323799"/>
            <a:ext cx="2503805" cy="3314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dirty="0">
                <a:solidFill>
                  <a:srgbClr val="333333"/>
                </a:solidFill>
              </a:rPr>
              <a:t>위클리샷_Native</a:t>
            </a:r>
            <a:r>
              <a:rPr sz="2000" spc="-85" dirty="0">
                <a:solidFill>
                  <a:srgbClr val="333333"/>
                </a:solidFill>
              </a:rPr>
              <a:t> </a:t>
            </a:r>
            <a:r>
              <a:rPr sz="2000" dirty="0">
                <a:solidFill>
                  <a:srgbClr val="333333"/>
                </a:solidFill>
              </a:rPr>
              <a:t>Ad</a:t>
            </a:r>
            <a:endParaRPr sz="2000"/>
          </a:p>
        </p:txBody>
      </p:sp>
      <p:sp>
        <p:nvSpPr>
          <p:cNvPr id="6" name="object 6"/>
          <p:cNvSpPr/>
          <p:nvPr/>
        </p:nvSpPr>
        <p:spPr>
          <a:xfrm>
            <a:off x="290512" y="1074800"/>
            <a:ext cx="8514080" cy="0"/>
          </a:xfrm>
          <a:custGeom>
            <a:avLst/>
            <a:gdLst/>
            <a:ahLst/>
            <a:cxnLst/>
            <a:rect l="l" t="t" r="r" b="b"/>
            <a:pathLst>
              <a:path w="8514080">
                <a:moveTo>
                  <a:pt x="0" y="0"/>
                </a:moveTo>
                <a:lnTo>
                  <a:pt x="8513762" y="0"/>
                </a:lnTo>
              </a:path>
            </a:pathLst>
          </a:custGeom>
          <a:ln w="9525">
            <a:solidFill>
              <a:srgbClr val="808080"/>
            </a:solidFill>
            <a:prstDash val="sys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329590" y="837946"/>
            <a:ext cx="5094605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1" dirty="0">
                <a:solidFill>
                  <a:srgbClr val="7E7E7E"/>
                </a:solidFill>
                <a:latin typeface="맑은 고딕"/>
                <a:cs typeface="맑은 고딕"/>
              </a:rPr>
              <a:t>포털 최초로 메인페이지에 노출되는 컨텐츠형 광고 </a:t>
            </a:r>
            <a:r>
              <a:rPr sz="900" b="1" spc="-5" dirty="0">
                <a:solidFill>
                  <a:srgbClr val="7E7E7E"/>
                </a:solidFill>
                <a:latin typeface="맑은 고딕"/>
                <a:cs typeface="맑은 고딕"/>
              </a:rPr>
              <a:t>Native </a:t>
            </a:r>
            <a:r>
              <a:rPr sz="900" b="1" dirty="0">
                <a:solidFill>
                  <a:srgbClr val="7E7E7E"/>
                </a:solidFill>
                <a:latin typeface="맑은 고딕"/>
                <a:cs typeface="맑은 고딕"/>
              </a:rPr>
              <a:t>ad로 거부감 없는 브랜딩이</a:t>
            </a:r>
            <a:r>
              <a:rPr sz="900" b="1" spc="-130" dirty="0">
                <a:solidFill>
                  <a:srgbClr val="7E7E7E"/>
                </a:solidFill>
                <a:latin typeface="맑은 고딕"/>
                <a:cs typeface="맑은 고딕"/>
              </a:rPr>
              <a:t> </a:t>
            </a:r>
            <a:r>
              <a:rPr sz="900" b="1" dirty="0">
                <a:solidFill>
                  <a:srgbClr val="7E7E7E"/>
                </a:solidFill>
                <a:latin typeface="맑은 고딕"/>
                <a:cs typeface="맑은 고딕"/>
              </a:rPr>
              <a:t>가능합니다.</a:t>
            </a:r>
            <a:endParaRPr sz="900">
              <a:latin typeface="맑은 고딕"/>
              <a:cs typeface="맑은 고딕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202942" y="1571625"/>
            <a:ext cx="196215" cy="1479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81280" indent="-68580">
              <a:lnSpc>
                <a:spcPct val="100000"/>
              </a:lnSpc>
              <a:spcBef>
                <a:spcPts val="105"/>
              </a:spcBef>
              <a:buChar char="·"/>
              <a:tabLst>
                <a:tab pos="81280" algn="l"/>
              </a:tabLst>
            </a:pPr>
            <a:r>
              <a:rPr sz="800" b="1" dirty="0">
                <a:latin typeface="맑은 고딕"/>
                <a:cs typeface="맑은 고딕"/>
              </a:rPr>
              <a:t>카</a:t>
            </a:r>
            <a:endParaRPr sz="800">
              <a:latin typeface="맑은 고딕"/>
              <a:cs typeface="맑은 고딕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628138" y="1571625"/>
            <a:ext cx="127635" cy="1479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800" b="1" dirty="0">
                <a:latin typeface="맑은 고딕"/>
                <a:cs typeface="맑은 고딕"/>
              </a:rPr>
              <a:t>피</a:t>
            </a:r>
            <a:endParaRPr sz="800">
              <a:latin typeface="맑은 고딕"/>
              <a:cs typeface="맑은 고딕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202942" y="1983105"/>
            <a:ext cx="604520" cy="6362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81280" indent="-68580">
              <a:lnSpc>
                <a:spcPct val="100000"/>
              </a:lnSpc>
              <a:spcBef>
                <a:spcPts val="105"/>
              </a:spcBef>
              <a:buChar char="·"/>
              <a:tabLst>
                <a:tab pos="81280" algn="l"/>
              </a:tabLst>
            </a:pPr>
            <a:r>
              <a:rPr sz="800" b="1" dirty="0">
                <a:latin typeface="맑은 고딕"/>
                <a:cs typeface="맑은 고딕"/>
              </a:rPr>
              <a:t>이미지영역</a:t>
            </a:r>
            <a:endParaRPr sz="800">
              <a:latin typeface="맑은 고딕"/>
              <a:cs typeface="맑은 고딕"/>
            </a:endParaRPr>
          </a:p>
          <a:p>
            <a:pPr>
              <a:lnSpc>
                <a:spcPct val="100000"/>
              </a:lnSpc>
              <a:spcBef>
                <a:spcPts val="50"/>
              </a:spcBef>
              <a:buFont typeface=""/>
              <a:buChar char="·"/>
            </a:pPr>
            <a:endParaRPr sz="500">
              <a:latin typeface="맑은 고딕"/>
              <a:cs typeface="맑은 고딕"/>
            </a:endParaRPr>
          </a:p>
          <a:p>
            <a:pPr marL="81280" indent="-68580">
              <a:lnSpc>
                <a:spcPct val="100000"/>
              </a:lnSpc>
              <a:buChar char="·"/>
              <a:tabLst>
                <a:tab pos="81280" algn="l"/>
              </a:tabLst>
            </a:pPr>
            <a:r>
              <a:rPr sz="800" b="1" dirty="0">
                <a:latin typeface="맑은 고딕"/>
                <a:cs typeface="맑은 고딕"/>
              </a:rPr>
              <a:t>테두리</a:t>
            </a:r>
            <a:endParaRPr sz="800">
              <a:latin typeface="맑은 고딕"/>
              <a:cs typeface="맑은 고딕"/>
            </a:endParaRPr>
          </a:p>
          <a:p>
            <a:pPr>
              <a:lnSpc>
                <a:spcPct val="100000"/>
              </a:lnSpc>
              <a:spcBef>
                <a:spcPts val="55"/>
              </a:spcBef>
              <a:buFont typeface=""/>
              <a:buChar char="·"/>
            </a:pPr>
            <a:endParaRPr sz="500">
              <a:latin typeface="맑은 고딕"/>
              <a:cs typeface="맑은 고딕"/>
            </a:endParaRPr>
          </a:p>
          <a:p>
            <a:pPr marL="81280" indent="-68580">
              <a:lnSpc>
                <a:spcPct val="100000"/>
              </a:lnSpc>
              <a:buChar char="·"/>
              <a:tabLst>
                <a:tab pos="81280" algn="l"/>
              </a:tabLst>
            </a:pPr>
            <a:r>
              <a:rPr sz="800" b="1" dirty="0">
                <a:latin typeface="맑은 고딕"/>
                <a:cs typeface="맑은 고딕"/>
              </a:rPr>
              <a:t>광고아이콘</a:t>
            </a:r>
            <a:endParaRPr sz="800">
              <a:latin typeface="맑은 고딕"/>
              <a:cs typeface="맑은 고딕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2202942" y="3162426"/>
            <a:ext cx="196215" cy="1479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81280" indent="-68580">
              <a:lnSpc>
                <a:spcPct val="100000"/>
              </a:lnSpc>
              <a:spcBef>
                <a:spcPts val="105"/>
              </a:spcBef>
              <a:buChar char="·"/>
              <a:tabLst>
                <a:tab pos="81280" algn="l"/>
              </a:tabLst>
            </a:pPr>
            <a:r>
              <a:rPr sz="800" b="1" dirty="0">
                <a:latin typeface="맑은 고딕"/>
                <a:cs typeface="맑은 고딕"/>
              </a:rPr>
              <a:t>카</a:t>
            </a:r>
            <a:endParaRPr sz="800">
              <a:latin typeface="맑은 고딕"/>
              <a:cs typeface="맑은 고딕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2628138" y="3162426"/>
            <a:ext cx="127635" cy="1479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800" b="1" dirty="0">
                <a:latin typeface="맑은 고딕"/>
                <a:cs typeface="맑은 고딕"/>
              </a:rPr>
              <a:t>피</a:t>
            </a:r>
            <a:endParaRPr sz="800">
              <a:latin typeface="맑은 고딕"/>
              <a:cs typeface="맑은 고딕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202942" y="3574160"/>
            <a:ext cx="604520" cy="1479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81280" indent="-68580">
              <a:lnSpc>
                <a:spcPct val="100000"/>
              </a:lnSpc>
              <a:spcBef>
                <a:spcPts val="105"/>
              </a:spcBef>
              <a:buChar char="·"/>
              <a:tabLst>
                <a:tab pos="81280" algn="l"/>
              </a:tabLst>
            </a:pPr>
            <a:r>
              <a:rPr sz="800" b="1" dirty="0">
                <a:latin typeface="맑은 고딕"/>
                <a:cs typeface="맑은 고딕"/>
              </a:rPr>
              <a:t>이미지영역</a:t>
            </a:r>
            <a:endParaRPr sz="800">
              <a:latin typeface="맑은 고딕"/>
              <a:cs typeface="맑은 고딕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2202942" y="4000880"/>
            <a:ext cx="604520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1280" indent="-68580">
              <a:lnSpc>
                <a:spcPct val="100000"/>
              </a:lnSpc>
              <a:spcBef>
                <a:spcPts val="100"/>
              </a:spcBef>
              <a:buChar char="·"/>
              <a:tabLst>
                <a:tab pos="81280" algn="l"/>
              </a:tabLst>
            </a:pPr>
            <a:r>
              <a:rPr sz="800" b="1" dirty="0">
                <a:latin typeface="맑은 고딕"/>
                <a:cs typeface="맑은 고딕"/>
              </a:rPr>
              <a:t>테두리</a:t>
            </a:r>
            <a:endParaRPr sz="800">
              <a:latin typeface="맑은 고딕"/>
              <a:cs typeface="맑은 고딕"/>
            </a:endParaRPr>
          </a:p>
          <a:p>
            <a:pPr>
              <a:lnSpc>
                <a:spcPct val="100000"/>
              </a:lnSpc>
              <a:spcBef>
                <a:spcPts val="55"/>
              </a:spcBef>
              <a:buFont typeface=""/>
              <a:buChar char="·"/>
            </a:pPr>
            <a:endParaRPr sz="500">
              <a:latin typeface="맑은 고딕"/>
              <a:cs typeface="맑은 고딕"/>
            </a:endParaRPr>
          </a:p>
          <a:p>
            <a:pPr marL="81280" indent="-68580">
              <a:lnSpc>
                <a:spcPct val="100000"/>
              </a:lnSpc>
              <a:buChar char="·"/>
              <a:tabLst>
                <a:tab pos="81280" algn="l"/>
              </a:tabLst>
            </a:pPr>
            <a:r>
              <a:rPr sz="800" b="1" dirty="0">
                <a:latin typeface="맑은 고딕"/>
                <a:cs typeface="맑은 고딕"/>
              </a:rPr>
              <a:t>광고아이콘</a:t>
            </a:r>
            <a:endParaRPr sz="800">
              <a:latin typeface="맑은 고딕"/>
              <a:cs typeface="맑은 고딕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207514" y="5100954"/>
            <a:ext cx="196215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1280" indent="-68580">
              <a:lnSpc>
                <a:spcPct val="100000"/>
              </a:lnSpc>
              <a:spcBef>
                <a:spcPts val="100"/>
              </a:spcBef>
              <a:buChar char="·"/>
              <a:tabLst>
                <a:tab pos="81280" algn="l"/>
              </a:tabLst>
            </a:pPr>
            <a:r>
              <a:rPr sz="800" b="1" dirty="0">
                <a:latin typeface="맑은 고딕"/>
                <a:cs typeface="맑은 고딕"/>
              </a:rPr>
              <a:t>카</a:t>
            </a:r>
            <a:endParaRPr sz="800">
              <a:latin typeface="맑은 고딕"/>
              <a:cs typeface="맑은 고딕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2632710" y="5100954"/>
            <a:ext cx="127635" cy="147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b="1" dirty="0">
                <a:latin typeface="맑은 고딕"/>
                <a:cs typeface="맑은 고딕"/>
              </a:rPr>
              <a:t>피</a:t>
            </a:r>
            <a:endParaRPr sz="800">
              <a:latin typeface="맑은 고딕"/>
              <a:cs typeface="맑은 고딕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2207514" y="5512409"/>
            <a:ext cx="604520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1280" indent="-68580">
              <a:lnSpc>
                <a:spcPct val="100000"/>
              </a:lnSpc>
              <a:spcBef>
                <a:spcPts val="100"/>
              </a:spcBef>
              <a:buChar char="·"/>
              <a:tabLst>
                <a:tab pos="81280" algn="l"/>
              </a:tabLst>
            </a:pPr>
            <a:r>
              <a:rPr sz="800" b="1" dirty="0">
                <a:latin typeface="맑은 고딕"/>
                <a:cs typeface="맑은 고딕"/>
              </a:rPr>
              <a:t>이미지영역</a:t>
            </a:r>
            <a:endParaRPr sz="800">
              <a:latin typeface="맑은 고딕"/>
              <a:cs typeface="맑은 고딕"/>
            </a:endParaRPr>
          </a:p>
          <a:p>
            <a:pPr>
              <a:lnSpc>
                <a:spcPct val="100000"/>
              </a:lnSpc>
              <a:spcBef>
                <a:spcPts val="55"/>
              </a:spcBef>
              <a:buFont typeface=""/>
              <a:buChar char="·"/>
            </a:pPr>
            <a:endParaRPr sz="500">
              <a:latin typeface="맑은 고딕"/>
              <a:cs typeface="맑은 고딕"/>
            </a:endParaRPr>
          </a:p>
          <a:p>
            <a:pPr marL="81280" indent="-68580">
              <a:lnSpc>
                <a:spcPct val="100000"/>
              </a:lnSpc>
              <a:buChar char="·"/>
              <a:tabLst>
                <a:tab pos="81280" algn="l"/>
              </a:tabLst>
            </a:pPr>
            <a:r>
              <a:rPr sz="800" b="1" dirty="0">
                <a:latin typeface="맑은 고딕"/>
                <a:cs typeface="맑은 고딕"/>
              </a:rPr>
              <a:t>테두리</a:t>
            </a:r>
            <a:endParaRPr sz="800">
              <a:latin typeface="맑은 고딕"/>
              <a:cs typeface="맑은 고딕"/>
            </a:endParaRPr>
          </a:p>
          <a:p>
            <a:pPr>
              <a:lnSpc>
                <a:spcPct val="100000"/>
              </a:lnSpc>
              <a:spcBef>
                <a:spcPts val="55"/>
              </a:spcBef>
              <a:buFont typeface=""/>
              <a:buChar char="·"/>
            </a:pPr>
            <a:endParaRPr sz="500">
              <a:latin typeface="맑은 고딕"/>
              <a:cs typeface="맑은 고딕"/>
            </a:endParaRPr>
          </a:p>
          <a:p>
            <a:pPr marL="81280" indent="-68580">
              <a:lnSpc>
                <a:spcPct val="100000"/>
              </a:lnSpc>
              <a:buChar char="·"/>
              <a:tabLst>
                <a:tab pos="81280" algn="l"/>
              </a:tabLst>
            </a:pPr>
            <a:r>
              <a:rPr sz="800" b="1" dirty="0">
                <a:latin typeface="맑은 고딕"/>
                <a:cs typeface="맑은 고딕"/>
              </a:rPr>
              <a:t>광고아이콘</a:t>
            </a:r>
            <a:endParaRPr sz="800">
              <a:latin typeface="맑은 고딕"/>
              <a:cs typeface="맑은 고딕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2914904" y="1376552"/>
            <a:ext cx="5266055" cy="122918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800" b="1" dirty="0">
                <a:solidFill>
                  <a:srgbClr val="00AFEF"/>
                </a:solidFill>
                <a:latin typeface="맑은 고딕"/>
                <a:cs typeface="맑은 고딕"/>
              </a:rPr>
              <a:t>332 X 190px / JPG, </a:t>
            </a:r>
            <a:r>
              <a:rPr sz="800" b="1" spc="-5" dirty="0">
                <a:solidFill>
                  <a:srgbClr val="00AFEF"/>
                </a:solidFill>
                <a:latin typeface="맑은 고딕"/>
                <a:cs typeface="맑은 고딕"/>
              </a:rPr>
              <a:t>GIF, </a:t>
            </a:r>
            <a:r>
              <a:rPr sz="800" b="1" dirty="0">
                <a:solidFill>
                  <a:srgbClr val="00AFEF"/>
                </a:solidFill>
                <a:latin typeface="맑은 고딕"/>
                <a:cs typeface="맑은 고딕"/>
              </a:rPr>
              <a:t>PNG / 50k</a:t>
            </a:r>
            <a:r>
              <a:rPr sz="800" b="1" spc="-20" dirty="0">
                <a:solidFill>
                  <a:srgbClr val="00AFEF"/>
                </a:solidFill>
                <a:latin typeface="맑은 고딕"/>
                <a:cs typeface="맑은 고딕"/>
              </a:rPr>
              <a:t> </a:t>
            </a:r>
            <a:r>
              <a:rPr sz="800" b="1" dirty="0">
                <a:solidFill>
                  <a:srgbClr val="00AFEF"/>
                </a:solidFill>
                <a:latin typeface="맑은 고딕"/>
                <a:cs typeface="맑은 고딕"/>
              </a:rPr>
              <a:t>이하</a:t>
            </a:r>
            <a:endParaRPr sz="800" dirty="0">
              <a:latin typeface="맑은 고딕"/>
              <a:cs typeface="맑은 고딕"/>
            </a:endParaRPr>
          </a:p>
          <a:p>
            <a:pPr marL="12700">
              <a:lnSpc>
                <a:spcPct val="100000"/>
              </a:lnSpc>
              <a:spcBef>
                <a:spcPts val="635"/>
              </a:spcBef>
            </a:pPr>
            <a:r>
              <a:rPr sz="800" dirty="0">
                <a:latin typeface="맑은 고딕"/>
                <a:cs typeface="맑은 고딕"/>
              </a:rPr>
              <a:t>타이틀 최대 20자, 본문 최대</a:t>
            </a:r>
            <a:r>
              <a:rPr sz="800" spc="-45" dirty="0">
                <a:latin typeface="맑은 고딕"/>
                <a:cs typeface="맑은 고딕"/>
              </a:rPr>
              <a:t> </a:t>
            </a:r>
            <a:r>
              <a:rPr sz="800" dirty="0">
                <a:latin typeface="맑은 고딕"/>
                <a:cs typeface="맑은 고딕"/>
              </a:rPr>
              <a:t>22자</a:t>
            </a:r>
          </a:p>
          <a:p>
            <a:pPr marL="12700">
              <a:lnSpc>
                <a:spcPct val="100000"/>
              </a:lnSpc>
              <a:spcBef>
                <a:spcPts val="640"/>
              </a:spcBef>
            </a:pPr>
            <a:r>
              <a:rPr sz="800" b="1" dirty="0">
                <a:latin typeface="맑은 고딕"/>
                <a:cs typeface="맑은 고딕"/>
              </a:rPr>
              <a:t>타이틀 : </a:t>
            </a:r>
            <a:r>
              <a:rPr sz="800" dirty="0">
                <a:latin typeface="맑은 고딕"/>
                <a:cs typeface="맑은 고딕"/>
              </a:rPr>
              <a:t>맑은고딕 / 14pt / </a:t>
            </a:r>
            <a:r>
              <a:rPr sz="800" spc="-5" dirty="0">
                <a:latin typeface="맑은 고딕"/>
                <a:cs typeface="맑은 고딕"/>
              </a:rPr>
              <a:t>Bold </a:t>
            </a:r>
            <a:r>
              <a:rPr sz="800" dirty="0">
                <a:latin typeface="맑은 고딕"/>
                <a:cs typeface="맑은 고딕"/>
              </a:rPr>
              <a:t>/ </a:t>
            </a:r>
            <a:r>
              <a:rPr sz="800" spc="-5" dirty="0">
                <a:latin typeface="맑은 고딕"/>
                <a:cs typeface="맑은 고딕"/>
              </a:rPr>
              <a:t>#2d3740, </a:t>
            </a:r>
            <a:r>
              <a:rPr sz="800" b="1" dirty="0">
                <a:latin typeface="맑은 고딕"/>
                <a:cs typeface="맑은 고딕"/>
              </a:rPr>
              <a:t>본문 : </a:t>
            </a:r>
            <a:r>
              <a:rPr sz="800" dirty="0">
                <a:latin typeface="맑은 고딕"/>
                <a:cs typeface="맑은 고딕"/>
              </a:rPr>
              <a:t>맑은고딕 /14pt /</a:t>
            </a:r>
            <a:r>
              <a:rPr sz="800" spc="-50" dirty="0">
                <a:latin typeface="맑은 고딕"/>
                <a:cs typeface="맑은 고딕"/>
              </a:rPr>
              <a:t> </a:t>
            </a:r>
            <a:r>
              <a:rPr sz="800" spc="-5" dirty="0">
                <a:latin typeface="맑은 고딕"/>
                <a:cs typeface="맑은 고딕"/>
              </a:rPr>
              <a:t>#49525a</a:t>
            </a:r>
            <a:endParaRPr sz="800" dirty="0">
              <a:latin typeface="맑은 고딕"/>
              <a:cs typeface="맑은 고딕"/>
            </a:endParaRPr>
          </a:p>
          <a:p>
            <a:pPr marL="12700">
              <a:lnSpc>
                <a:spcPct val="100000"/>
              </a:lnSpc>
              <a:spcBef>
                <a:spcPts val="640"/>
              </a:spcBef>
            </a:pPr>
            <a:r>
              <a:rPr sz="800" dirty="0">
                <a:latin typeface="맑은 고딕"/>
                <a:cs typeface="맑은 고딕"/>
              </a:rPr>
              <a:t>332 X </a:t>
            </a:r>
            <a:r>
              <a:rPr sz="800" dirty="0" smtClean="0">
                <a:latin typeface="맑은 고딕"/>
                <a:cs typeface="맑은 고딕"/>
              </a:rPr>
              <a:t>12</a:t>
            </a:r>
            <a:r>
              <a:rPr lang="en-US" sz="800" dirty="0">
                <a:latin typeface="맑은 고딕"/>
                <a:cs typeface="맑은 고딕"/>
              </a:rPr>
              <a:t>8</a:t>
            </a:r>
            <a:r>
              <a:rPr sz="800" dirty="0" smtClean="0">
                <a:latin typeface="맑은 고딕"/>
                <a:cs typeface="맑은 고딕"/>
              </a:rPr>
              <a:t>px </a:t>
            </a:r>
            <a:r>
              <a:rPr sz="800" dirty="0">
                <a:latin typeface="맑은 고딕"/>
                <a:cs typeface="맑은 고딕"/>
              </a:rPr>
              <a:t>하단 쇼핑 컨텐츠와 구분되어보일 수 있도록 분할되지 않은 이미지 사용 (2분할 된 이미지</a:t>
            </a:r>
            <a:r>
              <a:rPr sz="800" spc="-55" dirty="0">
                <a:latin typeface="맑은 고딕"/>
                <a:cs typeface="맑은 고딕"/>
              </a:rPr>
              <a:t> </a:t>
            </a:r>
            <a:r>
              <a:rPr sz="800" dirty="0">
                <a:latin typeface="맑은 고딕"/>
                <a:cs typeface="맑은 고딕"/>
              </a:rPr>
              <a:t>사용지양)</a:t>
            </a:r>
          </a:p>
          <a:p>
            <a:pPr marL="12700" marR="2945130">
              <a:lnSpc>
                <a:spcPct val="200000"/>
              </a:lnSpc>
              <a:spcBef>
                <a:spcPts val="5"/>
              </a:spcBef>
            </a:pPr>
            <a:r>
              <a:rPr sz="800" spc="-5" dirty="0">
                <a:latin typeface="맑은 고딕"/>
                <a:cs typeface="맑은 고딕"/>
              </a:rPr>
              <a:t>PSD에 </a:t>
            </a:r>
            <a:r>
              <a:rPr sz="800" dirty="0">
                <a:latin typeface="맑은 고딕"/>
                <a:cs typeface="맑은 고딕"/>
              </a:rPr>
              <a:t>설정된 Center </a:t>
            </a:r>
            <a:r>
              <a:rPr sz="800" spc="-5" dirty="0">
                <a:latin typeface="맑은 고딕"/>
                <a:cs typeface="맑은 고딕"/>
              </a:rPr>
              <a:t>stroke </a:t>
            </a:r>
            <a:r>
              <a:rPr sz="800" dirty="0">
                <a:latin typeface="맑은 고딕"/>
                <a:cs typeface="맑은 고딕"/>
              </a:rPr>
              <a:t>외 적용 불가  상단우측 위치 (제작샘플 PSD 안에 설정되어</a:t>
            </a:r>
            <a:r>
              <a:rPr sz="800" spc="-50" dirty="0">
                <a:latin typeface="맑은 고딕"/>
                <a:cs typeface="맑은 고딕"/>
              </a:rPr>
              <a:t> </a:t>
            </a:r>
            <a:r>
              <a:rPr sz="800" dirty="0">
                <a:latin typeface="맑은 고딕"/>
                <a:cs typeface="맑은 고딕"/>
              </a:rPr>
              <a:t>있음)</a:t>
            </a:r>
          </a:p>
        </p:txBody>
      </p:sp>
      <p:sp>
        <p:nvSpPr>
          <p:cNvPr id="19" name="object 19"/>
          <p:cNvSpPr txBox="1">
            <a:spLocks noGrp="1"/>
          </p:cNvSpPr>
          <p:nvPr>
            <p:ph type="body" idx="1"/>
          </p:nvPr>
        </p:nvSpPr>
        <p:spPr>
          <a:xfrm>
            <a:off x="188975" y="2899638"/>
            <a:ext cx="8766048" cy="1496695"/>
          </a:xfrm>
          <a:prstGeom prst="rect">
            <a:avLst/>
          </a:prstGeom>
        </p:spPr>
        <p:txBody>
          <a:bodyPr vert="horz" wrap="square" lIns="0" tIns="81280" rIns="0" bIns="0" rtlCol="0">
            <a:spAutoFit/>
          </a:bodyPr>
          <a:lstStyle/>
          <a:p>
            <a:pPr marL="2738120">
              <a:lnSpc>
                <a:spcPct val="100000"/>
              </a:lnSpc>
              <a:spcBef>
                <a:spcPts val="640"/>
              </a:spcBef>
            </a:pPr>
            <a:r>
              <a:rPr dirty="0"/>
              <a:t>332 X 190px / JPG, </a:t>
            </a:r>
            <a:r>
              <a:rPr spc="-5" dirty="0"/>
              <a:t>GIF, </a:t>
            </a:r>
            <a:r>
              <a:rPr dirty="0"/>
              <a:t>PNG / 50k</a:t>
            </a:r>
            <a:r>
              <a:rPr spc="-20" dirty="0"/>
              <a:t> </a:t>
            </a:r>
            <a:r>
              <a:rPr dirty="0"/>
              <a:t>이하</a:t>
            </a:r>
          </a:p>
          <a:p>
            <a:pPr marL="2738120">
              <a:lnSpc>
                <a:spcPct val="100000"/>
              </a:lnSpc>
              <a:spcBef>
                <a:spcPts val="540"/>
              </a:spcBef>
            </a:pPr>
            <a:r>
              <a:rPr b="0" dirty="0">
                <a:solidFill>
                  <a:srgbClr val="000000"/>
                </a:solidFill>
                <a:latin typeface="맑은 고딕"/>
                <a:cs typeface="맑은 고딕"/>
              </a:rPr>
              <a:t>타이틀 최대 20자, 본문 최대</a:t>
            </a:r>
            <a:r>
              <a:rPr b="0" spc="-45" dirty="0">
                <a:solidFill>
                  <a:srgbClr val="000000"/>
                </a:solidFill>
                <a:latin typeface="맑은 고딕"/>
                <a:cs typeface="맑은 고딕"/>
              </a:rPr>
              <a:t> </a:t>
            </a:r>
            <a:r>
              <a:rPr b="0" dirty="0">
                <a:solidFill>
                  <a:srgbClr val="000000"/>
                </a:solidFill>
                <a:latin typeface="맑은 고딕"/>
                <a:cs typeface="맑은 고딕"/>
              </a:rPr>
              <a:t>22자</a:t>
            </a:r>
          </a:p>
          <a:p>
            <a:pPr marL="2738120">
              <a:lnSpc>
                <a:spcPct val="100000"/>
              </a:lnSpc>
              <a:spcBef>
                <a:spcPts val="540"/>
              </a:spcBef>
            </a:pPr>
            <a:r>
              <a:rPr dirty="0">
                <a:solidFill>
                  <a:srgbClr val="000000"/>
                </a:solidFill>
              </a:rPr>
              <a:t>타이틀 : </a:t>
            </a:r>
            <a:r>
              <a:rPr b="0" dirty="0">
                <a:solidFill>
                  <a:srgbClr val="000000"/>
                </a:solidFill>
                <a:latin typeface="맑은 고딕"/>
                <a:cs typeface="맑은 고딕"/>
              </a:rPr>
              <a:t>맑은고딕 / 14pt / </a:t>
            </a:r>
            <a:r>
              <a:rPr b="0" spc="-5" dirty="0">
                <a:solidFill>
                  <a:srgbClr val="000000"/>
                </a:solidFill>
                <a:latin typeface="맑은 고딕"/>
                <a:cs typeface="맑은 고딕"/>
              </a:rPr>
              <a:t>Bold </a:t>
            </a:r>
            <a:r>
              <a:rPr b="0" dirty="0">
                <a:solidFill>
                  <a:srgbClr val="000000"/>
                </a:solidFill>
                <a:latin typeface="맑은 고딕"/>
                <a:cs typeface="맑은 고딕"/>
              </a:rPr>
              <a:t>/ </a:t>
            </a:r>
            <a:r>
              <a:rPr b="0" spc="-5" dirty="0">
                <a:solidFill>
                  <a:srgbClr val="000000"/>
                </a:solidFill>
                <a:latin typeface="맑은 고딕"/>
                <a:cs typeface="맑은 고딕"/>
              </a:rPr>
              <a:t>#ffffff, </a:t>
            </a:r>
            <a:r>
              <a:rPr dirty="0">
                <a:solidFill>
                  <a:srgbClr val="000000"/>
                </a:solidFill>
              </a:rPr>
              <a:t>본문 : </a:t>
            </a:r>
            <a:r>
              <a:rPr b="0" dirty="0">
                <a:solidFill>
                  <a:srgbClr val="000000"/>
                </a:solidFill>
                <a:latin typeface="맑은 고딕"/>
                <a:cs typeface="맑은 고딕"/>
              </a:rPr>
              <a:t>맑은고딕/ 14pt /</a:t>
            </a:r>
            <a:r>
              <a:rPr b="0" spc="-70" dirty="0">
                <a:solidFill>
                  <a:srgbClr val="000000"/>
                </a:solidFill>
                <a:latin typeface="맑은 고딕"/>
                <a:cs typeface="맑은 고딕"/>
              </a:rPr>
              <a:t> </a:t>
            </a:r>
            <a:r>
              <a:rPr b="0" spc="-5" dirty="0">
                <a:solidFill>
                  <a:srgbClr val="000000"/>
                </a:solidFill>
                <a:latin typeface="맑은 고딕"/>
                <a:cs typeface="맑은 고딕"/>
              </a:rPr>
              <a:t>#ffffff</a:t>
            </a:r>
          </a:p>
          <a:p>
            <a:pPr marL="2738120">
              <a:lnSpc>
                <a:spcPct val="100000"/>
              </a:lnSpc>
              <a:spcBef>
                <a:spcPts val="840"/>
              </a:spcBef>
            </a:pPr>
            <a:r>
              <a:rPr b="0" dirty="0">
                <a:solidFill>
                  <a:srgbClr val="000000"/>
                </a:solidFill>
                <a:latin typeface="맑은 고딕"/>
                <a:cs typeface="맑은 고딕"/>
              </a:rPr>
              <a:t>332 X 190px 하단 쇼핑 컨텐츠와 구분되어보일 수 있도록 분할되지 않은 이미지 사용 (2분할 된 이미지</a:t>
            </a:r>
            <a:r>
              <a:rPr b="0" spc="-95" dirty="0">
                <a:solidFill>
                  <a:srgbClr val="000000"/>
                </a:solidFill>
                <a:latin typeface="맑은 고딕"/>
                <a:cs typeface="맑은 고딕"/>
              </a:rPr>
              <a:t> </a:t>
            </a:r>
            <a:r>
              <a:rPr b="0" dirty="0">
                <a:solidFill>
                  <a:srgbClr val="000000"/>
                </a:solidFill>
                <a:latin typeface="맑은 고딕"/>
                <a:cs typeface="맑은 고딕"/>
              </a:rPr>
              <a:t>사용지양)</a:t>
            </a:r>
          </a:p>
          <a:p>
            <a:pPr marL="2738120" marR="5080">
              <a:lnSpc>
                <a:spcPct val="175000"/>
              </a:lnSpc>
            </a:pPr>
            <a:r>
              <a:rPr b="0" dirty="0">
                <a:solidFill>
                  <a:srgbClr val="000000"/>
                </a:solidFill>
                <a:latin typeface="맑은 고딕"/>
                <a:cs typeface="맑은 고딕"/>
              </a:rPr>
              <a:t>#000000 / 투명도 60%의 그라데이션 필수 / 제작샘플의 그라데이션 외 다른컬러 적용 불가 (제작샘플 PSD파일 안에 설정되어 있음)  별도 테두리 적용</a:t>
            </a:r>
            <a:r>
              <a:rPr b="0" spc="-20" dirty="0">
                <a:solidFill>
                  <a:srgbClr val="000000"/>
                </a:solidFill>
                <a:latin typeface="맑은 고딕"/>
                <a:cs typeface="맑은 고딕"/>
              </a:rPr>
              <a:t> </a:t>
            </a:r>
            <a:r>
              <a:rPr b="0" dirty="0">
                <a:solidFill>
                  <a:srgbClr val="000000"/>
                </a:solidFill>
                <a:latin typeface="맑은 고딕"/>
                <a:cs typeface="맑은 고딕"/>
              </a:rPr>
              <a:t>불가</a:t>
            </a:r>
          </a:p>
          <a:p>
            <a:pPr marL="2725420">
              <a:lnSpc>
                <a:spcPct val="100000"/>
              </a:lnSpc>
              <a:spcBef>
                <a:spcPts val="55"/>
              </a:spcBef>
            </a:pPr>
            <a:endParaRPr sz="500" dirty="0">
              <a:latin typeface="맑은 고딕"/>
              <a:cs typeface="맑은 고딕"/>
            </a:endParaRPr>
          </a:p>
          <a:p>
            <a:pPr marL="2738120">
              <a:lnSpc>
                <a:spcPct val="100000"/>
              </a:lnSpc>
            </a:pPr>
            <a:r>
              <a:rPr b="0" dirty="0">
                <a:solidFill>
                  <a:srgbClr val="000000"/>
                </a:solidFill>
                <a:latin typeface="맑은 고딕"/>
                <a:cs typeface="맑은 고딕"/>
              </a:rPr>
              <a:t>상단우측 위치 (제작샘플 PSD 안에 설정되어</a:t>
            </a:r>
            <a:r>
              <a:rPr b="0" spc="-35" dirty="0">
                <a:solidFill>
                  <a:srgbClr val="000000"/>
                </a:solidFill>
                <a:latin typeface="맑은 고딕"/>
                <a:cs typeface="맑은 고딕"/>
              </a:rPr>
              <a:t> </a:t>
            </a:r>
            <a:r>
              <a:rPr b="0" dirty="0">
                <a:solidFill>
                  <a:srgbClr val="000000"/>
                </a:solidFill>
                <a:latin typeface="맑은 고딕"/>
                <a:cs typeface="맑은 고딕"/>
              </a:rPr>
              <a:t>있음)</a:t>
            </a:r>
          </a:p>
        </p:txBody>
      </p:sp>
      <p:sp>
        <p:nvSpPr>
          <p:cNvPr id="20" name="object 20"/>
          <p:cNvSpPr txBox="1"/>
          <p:nvPr/>
        </p:nvSpPr>
        <p:spPr>
          <a:xfrm>
            <a:off x="2919476" y="4905883"/>
            <a:ext cx="5267325" cy="127470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00" b="1" dirty="0">
                <a:solidFill>
                  <a:srgbClr val="00AFEF"/>
                </a:solidFill>
                <a:latin typeface="맑은 고딕"/>
                <a:cs typeface="맑은 고딕"/>
              </a:rPr>
              <a:t>332 X 190px / JPG, </a:t>
            </a:r>
            <a:r>
              <a:rPr sz="800" b="1" spc="-5" dirty="0">
                <a:solidFill>
                  <a:srgbClr val="00AFEF"/>
                </a:solidFill>
                <a:latin typeface="맑은 고딕"/>
                <a:cs typeface="맑은 고딕"/>
              </a:rPr>
              <a:t>GIF, </a:t>
            </a:r>
            <a:r>
              <a:rPr sz="800" b="1" dirty="0">
                <a:solidFill>
                  <a:srgbClr val="00AFEF"/>
                </a:solidFill>
                <a:latin typeface="맑은 고딕"/>
                <a:cs typeface="맑은 고딕"/>
              </a:rPr>
              <a:t>PNG / 50k</a:t>
            </a:r>
            <a:r>
              <a:rPr sz="800" b="1" spc="-55" dirty="0">
                <a:solidFill>
                  <a:srgbClr val="00AFEF"/>
                </a:solidFill>
                <a:latin typeface="맑은 고딕"/>
                <a:cs typeface="맑은 고딕"/>
              </a:rPr>
              <a:t> </a:t>
            </a:r>
            <a:r>
              <a:rPr sz="800" b="1" dirty="0">
                <a:solidFill>
                  <a:srgbClr val="00AFEF"/>
                </a:solidFill>
                <a:latin typeface="맑은 고딕"/>
                <a:cs typeface="맑은 고딕"/>
              </a:rPr>
              <a:t>이하</a:t>
            </a:r>
            <a:endParaRPr sz="800" dirty="0">
              <a:latin typeface="맑은 고딕"/>
              <a:cs typeface="맑은 고딕"/>
            </a:endParaRPr>
          </a:p>
          <a:p>
            <a:pPr marL="12700">
              <a:lnSpc>
                <a:spcPct val="100000"/>
              </a:lnSpc>
              <a:spcBef>
                <a:spcPts val="640"/>
              </a:spcBef>
            </a:pPr>
            <a:r>
              <a:rPr sz="800" dirty="0">
                <a:latin typeface="맑은 고딕"/>
                <a:cs typeface="맑은 고딕"/>
              </a:rPr>
              <a:t>타이틀 최대 3줄 24자, 본문 최대 3줄</a:t>
            </a:r>
            <a:r>
              <a:rPr sz="800" spc="-95" dirty="0">
                <a:latin typeface="맑은 고딕"/>
                <a:cs typeface="맑은 고딕"/>
              </a:rPr>
              <a:t> </a:t>
            </a:r>
            <a:r>
              <a:rPr sz="800" dirty="0">
                <a:latin typeface="맑은 고딕"/>
                <a:cs typeface="맑은 고딕"/>
              </a:rPr>
              <a:t>27자</a:t>
            </a:r>
          </a:p>
          <a:p>
            <a:pPr marL="12700">
              <a:lnSpc>
                <a:spcPct val="100000"/>
              </a:lnSpc>
              <a:spcBef>
                <a:spcPts val="640"/>
              </a:spcBef>
            </a:pPr>
            <a:r>
              <a:rPr sz="800" b="1" dirty="0">
                <a:latin typeface="맑은 고딕"/>
                <a:cs typeface="맑은 고딕"/>
              </a:rPr>
              <a:t>타이틀 : </a:t>
            </a:r>
            <a:r>
              <a:rPr sz="800" dirty="0">
                <a:latin typeface="맑은 고딕"/>
                <a:cs typeface="맑은 고딕"/>
              </a:rPr>
              <a:t>맑은고딕 /14pt / </a:t>
            </a:r>
            <a:r>
              <a:rPr sz="800" spc="-5" dirty="0">
                <a:latin typeface="맑은 고딕"/>
                <a:cs typeface="맑은 고딕"/>
              </a:rPr>
              <a:t>Bold </a:t>
            </a:r>
            <a:r>
              <a:rPr sz="800" dirty="0">
                <a:latin typeface="맑은 고딕"/>
                <a:cs typeface="맑은 고딕"/>
              </a:rPr>
              <a:t>/ </a:t>
            </a:r>
            <a:r>
              <a:rPr sz="800" spc="-5" dirty="0">
                <a:latin typeface="맑은 고딕"/>
                <a:cs typeface="맑은 고딕"/>
              </a:rPr>
              <a:t>#2d3740, </a:t>
            </a:r>
            <a:r>
              <a:rPr sz="800" b="1" dirty="0">
                <a:latin typeface="맑은 고딕"/>
                <a:cs typeface="맑은 고딕"/>
              </a:rPr>
              <a:t>본문 : </a:t>
            </a:r>
            <a:r>
              <a:rPr sz="800" dirty="0">
                <a:latin typeface="맑은 고딕"/>
                <a:cs typeface="맑은 고딕"/>
              </a:rPr>
              <a:t>맑은고딕 /12pt /</a:t>
            </a:r>
            <a:r>
              <a:rPr sz="800" spc="-45" dirty="0">
                <a:latin typeface="맑은 고딕"/>
                <a:cs typeface="맑은 고딕"/>
              </a:rPr>
              <a:t> </a:t>
            </a:r>
            <a:r>
              <a:rPr sz="800" spc="-5" dirty="0">
                <a:latin typeface="맑은 고딕"/>
                <a:cs typeface="맑은 고딕"/>
              </a:rPr>
              <a:t>#49525a</a:t>
            </a:r>
            <a:endParaRPr sz="800" dirty="0">
              <a:latin typeface="맑은 고딕"/>
              <a:cs typeface="맑은 고딕"/>
            </a:endParaRPr>
          </a:p>
          <a:p>
            <a:pPr marL="12700">
              <a:lnSpc>
                <a:spcPct val="100000"/>
              </a:lnSpc>
              <a:spcBef>
                <a:spcPts val="640"/>
              </a:spcBef>
            </a:pPr>
            <a:r>
              <a:rPr sz="800" dirty="0" smtClean="0">
                <a:latin typeface="맑은 고딕"/>
                <a:cs typeface="맑은 고딕"/>
              </a:rPr>
              <a:t>1</a:t>
            </a:r>
            <a:r>
              <a:rPr lang="en-US" sz="800" dirty="0" smtClean="0">
                <a:latin typeface="맑은 고딕"/>
                <a:cs typeface="맑은 고딕"/>
              </a:rPr>
              <a:t>92</a:t>
            </a:r>
            <a:r>
              <a:rPr sz="800" dirty="0" smtClean="0">
                <a:latin typeface="맑은 고딕"/>
                <a:cs typeface="맑은 고딕"/>
              </a:rPr>
              <a:t> </a:t>
            </a:r>
            <a:r>
              <a:rPr sz="800" dirty="0">
                <a:latin typeface="맑은 고딕"/>
                <a:cs typeface="맑은 고딕"/>
              </a:rPr>
              <a:t>X </a:t>
            </a:r>
            <a:r>
              <a:rPr sz="800" dirty="0" smtClean="0">
                <a:latin typeface="맑은 고딕"/>
                <a:cs typeface="맑은 고딕"/>
              </a:rPr>
              <a:t>19</a:t>
            </a:r>
            <a:r>
              <a:rPr lang="en-US" sz="800" dirty="0" smtClean="0">
                <a:latin typeface="맑은 고딕"/>
                <a:cs typeface="맑은 고딕"/>
              </a:rPr>
              <a:t>0</a:t>
            </a:r>
            <a:r>
              <a:rPr sz="800" dirty="0" smtClean="0">
                <a:latin typeface="맑은 고딕"/>
                <a:cs typeface="맑은 고딕"/>
              </a:rPr>
              <a:t>px </a:t>
            </a:r>
            <a:r>
              <a:rPr sz="800" dirty="0">
                <a:latin typeface="맑은 고딕"/>
                <a:cs typeface="맑은 고딕"/>
              </a:rPr>
              <a:t>하단 쇼핑 컨텐츠와 구분되어보일 수 있도록 분할되지 않은 이미지 사용 (2분할 된 이미지</a:t>
            </a:r>
            <a:r>
              <a:rPr sz="800" spc="-50" dirty="0">
                <a:latin typeface="맑은 고딕"/>
                <a:cs typeface="맑은 고딕"/>
              </a:rPr>
              <a:t> </a:t>
            </a:r>
            <a:r>
              <a:rPr sz="800" dirty="0">
                <a:latin typeface="맑은 고딕"/>
                <a:cs typeface="맑은 고딕"/>
              </a:rPr>
              <a:t>사용지양)</a:t>
            </a:r>
          </a:p>
          <a:p>
            <a:pPr marL="12700" marR="2947670">
              <a:lnSpc>
                <a:spcPts val="1920"/>
              </a:lnSpc>
              <a:spcBef>
                <a:spcPts val="225"/>
              </a:spcBef>
            </a:pPr>
            <a:r>
              <a:rPr sz="800" spc="-5" dirty="0">
                <a:latin typeface="맑은 고딕"/>
                <a:cs typeface="맑은 고딕"/>
              </a:rPr>
              <a:t>PSD에 </a:t>
            </a:r>
            <a:r>
              <a:rPr sz="800" dirty="0">
                <a:latin typeface="맑은 고딕"/>
                <a:cs typeface="맑은 고딕"/>
              </a:rPr>
              <a:t>설정된 Center </a:t>
            </a:r>
            <a:r>
              <a:rPr sz="800" spc="-5" dirty="0">
                <a:latin typeface="맑은 고딕"/>
                <a:cs typeface="맑은 고딕"/>
              </a:rPr>
              <a:t>stroke </a:t>
            </a:r>
            <a:r>
              <a:rPr sz="800" dirty="0">
                <a:latin typeface="맑은 고딕"/>
                <a:cs typeface="맑은 고딕"/>
              </a:rPr>
              <a:t>외 적용 </a:t>
            </a:r>
            <a:r>
              <a:rPr sz="800" dirty="0" err="1">
                <a:latin typeface="맑은 고딕"/>
                <a:cs typeface="맑은 고딕"/>
              </a:rPr>
              <a:t>불가</a:t>
            </a:r>
            <a:r>
              <a:rPr sz="800" dirty="0">
                <a:latin typeface="맑은 고딕"/>
                <a:cs typeface="맑은 고딕"/>
              </a:rPr>
              <a:t>  </a:t>
            </a:r>
            <a:endParaRPr lang="en-US" sz="800" dirty="0" smtClean="0">
              <a:latin typeface="맑은 고딕"/>
              <a:cs typeface="맑은 고딕"/>
            </a:endParaRPr>
          </a:p>
          <a:p>
            <a:pPr marL="12700" marR="2947670">
              <a:lnSpc>
                <a:spcPts val="1920"/>
              </a:lnSpc>
              <a:spcBef>
                <a:spcPts val="225"/>
              </a:spcBef>
            </a:pPr>
            <a:r>
              <a:rPr sz="800" dirty="0" err="1" smtClean="0">
                <a:latin typeface="맑은 고딕"/>
                <a:cs typeface="맑은 고딕"/>
              </a:rPr>
              <a:t>상단좌측</a:t>
            </a:r>
            <a:r>
              <a:rPr sz="800" dirty="0" smtClean="0">
                <a:latin typeface="맑은 고딕"/>
                <a:cs typeface="맑은 고딕"/>
              </a:rPr>
              <a:t> </a:t>
            </a:r>
            <a:r>
              <a:rPr sz="800" dirty="0">
                <a:latin typeface="맑은 고딕"/>
                <a:cs typeface="맑은 고딕"/>
              </a:rPr>
              <a:t>위치 (제작샘플 </a:t>
            </a:r>
            <a:r>
              <a:rPr sz="800" spc="-5" dirty="0">
                <a:latin typeface="맑은 고딕"/>
                <a:cs typeface="맑은 고딕"/>
              </a:rPr>
              <a:t>PSD </a:t>
            </a:r>
            <a:r>
              <a:rPr sz="800" dirty="0">
                <a:latin typeface="맑은 고딕"/>
                <a:cs typeface="맑은 고딕"/>
              </a:rPr>
              <a:t>안에 설정되어</a:t>
            </a:r>
            <a:r>
              <a:rPr sz="800" spc="-50" dirty="0">
                <a:latin typeface="맑은 고딕"/>
                <a:cs typeface="맑은 고딕"/>
              </a:rPr>
              <a:t> </a:t>
            </a:r>
            <a:r>
              <a:rPr sz="800" dirty="0">
                <a:latin typeface="맑은 고딕"/>
                <a:cs typeface="맑은 고딕"/>
              </a:rPr>
              <a:t>있음)</a:t>
            </a:r>
          </a:p>
        </p:txBody>
      </p:sp>
      <p:sp>
        <p:nvSpPr>
          <p:cNvPr id="21" name="object 21"/>
          <p:cNvSpPr txBox="1"/>
          <p:nvPr/>
        </p:nvSpPr>
        <p:spPr>
          <a:xfrm>
            <a:off x="2274823" y="6360972"/>
            <a:ext cx="353631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50000"/>
              </a:lnSpc>
              <a:spcBef>
                <a:spcPts val="100"/>
              </a:spcBef>
            </a:pPr>
            <a:r>
              <a:rPr sz="800" dirty="0">
                <a:solidFill>
                  <a:srgbClr val="FF0000"/>
                </a:solidFill>
                <a:latin typeface="맑은 고딕"/>
                <a:cs typeface="맑은 고딕"/>
              </a:rPr>
              <a:t>이미지의 경우 사이트의 아이덴티티를 저해하는 이미지는 사용을</a:t>
            </a:r>
            <a:r>
              <a:rPr sz="800" spc="-55" dirty="0">
                <a:solidFill>
                  <a:srgbClr val="FF0000"/>
                </a:solidFill>
                <a:latin typeface="맑은 고딕"/>
                <a:cs typeface="맑은 고딕"/>
              </a:rPr>
              <a:t> </a:t>
            </a:r>
            <a:r>
              <a:rPr sz="800" dirty="0">
                <a:solidFill>
                  <a:srgbClr val="FF0000"/>
                </a:solidFill>
                <a:latin typeface="맑은 고딕"/>
                <a:cs typeface="맑은 고딕"/>
              </a:rPr>
              <a:t>금지합니다  </a:t>
            </a:r>
            <a:r>
              <a:rPr sz="800" dirty="0">
                <a:latin typeface="맑은 고딕"/>
                <a:cs typeface="맑은 고딕"/>
              </a:rPr>
              <a:t>(사행성 유도, 폭력적 선정적 이미지 등 사용</a:t>
            </a:r>
            <a:r>
              <a:rPr sz="800" spc="-50" dirty="0">
                <a:latin typeface="맑은 고딕"/>
                <a:cs typeface="맑은 고딕"/>
              </a:rPr>
              <a:t> </a:t>
            </a:r>
            <a:r>
              <a:rPr sz="800" dirty="0">
                <a:latin typeface="맑은 고딕"/>
                <a:cs typeface="맑은 고딕"/>
              </a:rPr>
              <a:t>금지)</a:t>
            </a:r>
            <a:endParaRPr sz="800">
              <a:latin typeface="맑은 고딕"/>
              <a:cs typeface="맑은 고딕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299149" y="1348446"/>
            <a:ext cx="1763857" cy="127507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292799" y="2920895"/>
            <a:ext cx="1756322" cy="127491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285230" y="4837062"/>
            <a:ext cx="1745732" cy="126718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598779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5"/>
          <p:cNvSpPr txBox="1">
            <a:spLocks noGrp="1"/>
          </p:cNvSpPr>
          <p:nvPr>
            <p:ph type="title"/>
          </p:nvPr>
        </p:nvSpPr>
        <p:spPr>
          <a:xfrm>
            <a:off x="313740" y="323799"/>
            <a:ext cx="2503805" cy="3314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dirty="0">
                <a:solidFill>
                  <a:srgbClr val="333333"/>
                </a:solidFill>
              </a:rPr>
              <a:t>위클리샷_Native</a:t>
            </a:r>
            <a:r>
              <a:rPr sz="2000" spc="-85" dirty="0">
                <a:solidFill>
                  <a:srgbClr val="333333"/>
                </a:solidFill>
              </a:rPr>
              <a:t> </a:t>
            </a:r>
            <a:r>
              <a:rPr sz="2000" dirty="0">
                <a:solidFill>
                  <a:srgbClr val="333333"/>
                </a:solidFill>
              </a:rPr>
              <a:t>Ad</a:t>
            </a:r>
            <a:endParaRPr sz="2000"/>
          </a:p>
        </p:txBody>
      </p:sp>
      <p:sp>
        <p:nvSpPr>
          <p:cNvPr id="5" name="object 6"/>
          <p:cNvSpPr/>
          <p:nvPr/>
        </p:nvSpPr>
        <p:spPr>
          <a:xfrm>
            <a:off x="290512" y="1074800"/>
            <a:ext cx="8514080" cy="0"/>
          </a:xfrm>
          <a:custGeom>
            <a:avLst/>
            <a:gdLst/>
            <a:ahLst/>
            <a:cxnLst/>
            <a:rect l="l" t="t" r="r" b="b"/>
            <a:pathLst>
              <a:path w="8514080">
                <a:moveTo>
                  <a:pt x="0" y="0"/>
                </a:moveTo>
                <a:lnTo>
                  <a:pt x="8513762" y="0"/>
                </a:lnTo>
              </a:path>
            </a:pathLst>
          </a:custGeom>
          <a:ln w="9525">
            <a:solidFill>
              <a:srgbClr val="808080"/>
            </a:solidFill>
            <a:prstDash val="sysDash"/>
          </a:ln>
        </p:spPr>
        <p:txBody>
          <a:bodyPr wrap="square" lIns="0" tIns="0" rIns="0" bIns="0" rtlCol="0"/>
          <a:lstStyle/>
          <a:p>
            <a:endParaRPr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" name="object 7"/>
          <p:cNvSpPr txBox="1"/>
          <p:nvPr/>
        </p:nvSpPr>
        <p:spPr>
          <a:xfrm>
            <a:off x="329590" y="837946"/>
            <a:ext cx="5094605" cy="35907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1" dirty="0">
                <a:solidFill>
                  <a:srgbClr val="7E7E7E"/>
                </a:solidFill>
                <a:latin typeface="맑은 고딕"/>
                <a:ea typeface="맑은 고딕" panose="020B0503020000020004" pitchFamily="50" charset="-127"/>
                <a:cs typeface="맑은 고딕"/>
              </a:rPr>
              <a:t>포털 최초로 메인페이지에 노출되는 컨텐츠형 광고 </a:t>
            </a:r>
            <a:r>
              <a:rPr sz="900" b="1" spc="-5" dirty="0">
                <a:solidFill>
                  <a:srgbClr val="7E7E7E"/>
                </a:solidFill>
                <a:latin typeface="맑은 고딕"/>
                <a:ea typeface="맑은 고딕" panose="020B0503020000020004" pitchFamily="50" charset="-127"/>
                <a:cs typeface="맑은 고딕"/>
              </a:rPr>
              <a:t>Native </a:t>
            </a:r>
            <a:r>
              <a:rPr sz="900" b="1" dirty="0">
                <a:solidFill>
                  <a:srgbClr val="7E7E7E"/>
                </a:solidFill>
                <a:latin typeface="맑은 고딕"/>
                <a:ea typeface="맑은 고딕" panose="020B0503020000020004" pitchFamily="50" charset="-127"/>
                <a:cs typeface="맑은 고딕"/>
              </a:rPr>
              <a:t>ad로 거부감 없는 브랜딩이</a:t>
            </a:r>
            <a:r>
              <a:rPr sz="900" b="1" spc="-130" dirty="0">
                <a:solidFill>
                  <a:srgbClr val="7E7E7E"/>
                </a:solidFill>
                <a:latin typeface="맑은 고딕"/>
                <a:ea typeface="맑은 고딕" panose="020B0503020000020004" pitchFamily="50" charset="-127"/>
                <a:cs typeface="맑은 고딕"/>
              </a:rPr>
              <a:t> </a:t>
            </a:r>
            <a:r>
              <a:rPr sz="900" b="1" dirty="0">
                <a:solidFill>
                  <a:srgbClr val="7E7E7E"/>
                </a:solidFill>
                <a:latin typeface="맑은 고딕"/>
                <a:ea typeface="맑은 고딕" panose="020B0503020000020004" pitchFamily="50" charset="-127"/>
                <a:cs typeface="맑은 고딕"/>
              </a:rPr>
              <a:t>가능합니다.</a:t>
            </a:r>
            <a:endParaRPr sz="900" dirty="0">
              <a:latin typeface="맑은 고딕"/>
              <a:ea typeface="맑은 고딕" panose="020B0503020000020004" pitchFamily="50" charset="-127"/>
              <a:cs typeface="맑은 고딕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350" dirty="0">
              <a:latin typeface="맑은 고딕"/>
              <a:ea typeface="맑은 고딕" panose="020B0503020000020004" pitchFamily="50" charset="-127"/>
              <a:cs typeface="맑은 고딕"/>
            </a:endParaRPr>
          </a:p>
        </p:txBody>
      </p:sp>
      <p:sp>
        <p:nvSpPr>
          <p:cNvPr id="7" name="object 8"/>
          <p:cNvSpPr/>
          <p:nvPr/>
        </p:nvSpPr>
        <p:spPr>
          <a:xfrm>
            <a:off x="373022" y="1862130"/>
            <a:ext cx="2513133" cy="181668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object 9"/>
          <p:cNvSpPr/>
          <p:nvPr/>
        </p:nvSpPr>
        <p:spPr>
          <a:xfrm>
            <a:off x="3283041" y="1854641"/>
            <a:ext cx="2512994" cy="182419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" name="object 10"/>
          <p:cNvSpPr/>
          <p:nvPr/>
        </p:nvSpPr>
        <p:spPr>
          <a:xfrm>
            <a:off x="6197919" y="1849764"/>
            <a:ext cx="2529999" cy="183657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13370018"/>
      </p:ext>
    </p:extLst>
  </p:cSld>
  <p:clrMapOvr>
    <a:masterClrMapping/>
  </p:clrMapOvr>
</p:sld>
</file>

<file path=ppt/theme/theme1.xml><?xml version="1.0" encoding="utf-8"?>
<a:theme xmlns:a="http://schemas.openxmlformats.org/drawingml/2006/main" name="1_기본 디자인">
  <a:themeElements>
    <a:clrScheme name="1_기본 디자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기본 디자인">
      <a:majorFont>
        <a:latin typeface="굴림"/>
        <a:ea typeface="굴림"/>
        <a:cs typeface=""/>
      </a:majorFont>
      <a:minorFont>
        <a:latin typeface="굴림"/>
        <a:ea typeface="굴림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4_제목">
  <a:themeElements>
    <a:clrScheme name="1_기본 디자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기본 디자인">
      <a:majorFont>
        <a:latin typeface="굴림"/>
        <a:ea typeface="굴림"/>
        <a:cs typeface=""/>
      </a:majorFont>
      <a:minorFont>
        <a:latin typeface="굴림"/>
        <a:ea typeface="굴림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</TotalTime>
  <Words>855</Words>
  <Application>Microsoft Office PowerPoint</Application>
  <PresentationFormat>화면 슬라이드 쇼(4:3)</PresentationFormat>
  <Paragraphs>104</Paragraphs>
  <Slides>8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4</vt:i4>
      </vt:variant>
      <vt:variant>
        <vt:lpstr>슬라이드 제목</vt:lpstr>
      </vt:variant>
      <vt:variant>
        <vt:i4>8</vt:i4>
      </vt:variant>
    </vt:vector>
  </HeadingPairs>
  <TitlesOfParts>
    <vt:vector size="17" baseType="lpstr">
      <vt:lpstr>HY견고딕</vt:lpstr>
      <vt:lpstr>굴림</vt:lpstr>
      <vt:lpstr>맑은 고딕</vt:lpstr>
      <vt:lpstr>뫼비우스 Bold</vt:lpstr>
      <vt:lpstr>Arial</vt:lpstr>
      <vt:lpstr>1_기본 디자인</vt:lpstr>
      <vt:lpstr>디자인 사용자 지정</vt:lpstr>
      <vt:lpstr>1_디자인 사용자 지정</vt:lpstr>
      <vt:lpstr>4_제목</vt:lpstr>
      <vt:lpstr>PowerPoint 프레젠테이션</vt:lpstr>
      <vt:lpstr>PowerPoint 프레젠테이션</vt:lpstr>
      <vt:lpstr>위클리샷_Native Ad</vt:lpstr>
      <vt:lpstr>위클리샷_Native Ad</vt:lpstr>
      <vt:lpstr>위클리샷_Native Ad</vt:lpstr>
      <vt:lpstr>위클리샷_Native Ad</vt:lpstr>
      <vt:lpstr>위클리샷_Native Ad</vt:lpstr>
      <vt:lpstr>위클리샷_Native Ad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SKCOMMS</dc:creator>
  <cp:lastModifiedBy>이은아</cp:lastModifiedBy>
  <cp:revision>10</cp:revision>
  <dcterms:created xsi:type="dcterms:W3CDTF">2020-02-04T06:57:30Z</dcterms:created>
  <dcterms:modified xsi:type="dcterms:W3CDTF">2025-02-26T06:42:51Z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2019-07-11T00:00:00Z</vt:filetime>
  </property>
  <property fmtid="{D5CDD505-2E9C-101B-9397-08002B2CF9AE}" pid="3" name="Creator">
    <vt:lpwstr>Microsoft® PowerPoint® 2010</vt:lpwstr>
  </property>
  <property fmtid="{D5CDD505-2E9C-101B-9397-08002B2CF9AE}" pid="4" name="LastSaved">
    <vt:filetime>2020-02-04T00:00:00Z</vt:filetime>
  </property>
</Properties>
</file>